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6" r:id="rId5"/>
    <p:sldId id="259" r:id="rId6"/>
    <p:sldId id="265" r:id="rId7"/>
    <p:sldId id="260" r:id="rId8"/>
    <p:sldId id="261" r:id="rId9"/>
    <p:sldId id="262" r:id="rId10"/>
    <p:sldId id="263" r:id="rId11"/>
    <p:sldId id="264" r:id="rId12"/>
    <p:sldId id="268" r:id="rId13"/>
    <p:sldId id="267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0BE68-6DBF-42F6-AF21-D6EBB809BC4E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46386-B767-41CC-B34A-93AFABE4B02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496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587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097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518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569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55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0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9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62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199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6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55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E4A7A-6F6B-411B-95CA-0CB79D044351}" type="datetimeFigureOut">
              <a:rPr lang="en-GB" smtClean="0"/>
              <a:t>24/11/2023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28C6-2605-4D8C-9CD4-423286F8C6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865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l80zgw07W4Y&amp;t=1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Neurologické poznatky </a:t>
            </a:r>
            <a:br>
              <a:rPr lang="cs-CZ" dirty="0" smtClean="0"/>
            </a:br>
            <a:r>
              <a:rPr lang="cs-CZ" dirty="0" smtClean="0"/>
              <a:t>o sociálním učení</a:t>
            </a:r>
            <a:endParaRPr lang="en-GB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0716" y="4243876"/>
            <a:ext cx="9144000" cy="1655762"/>
          </a:xfrm>
        </p:spPr>
        <p:txBody>
          <a:bodyPr/>
          <a:lstStyle/>
          <a:p>
            <a:r>
              <a:rPr lang="cs-CZ" dirty="0" smtClean="0"/>
              <a:t>Denisa Denglerová</a:t>
            </a:r>
          </a:p>
          <a:p>
            <a:r>
              <a:rPr lang="cs-CZ" dirty="0" smtClean="0"/>
              <a:t>Univerzita Tomáše Bati, Zlín</a:t>
            </a:r>
          </a:p>
          <a:p>
            <a:endParaRPr lang="en-GB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Setkání s Hejného metodou 25. 11.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57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Důsledky MNS a MENT ve výuce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13437"/>
            <a:ext cx="10515600" cy="3534509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s</a:t>
            </a:r>
            <a:r>
              <a:rPr lang="cs-CZ" dirty="0" smtClean="0"/>
              <a:t>chopnost empatie</a:t>
            </a:r>
          </a:p>
          <a:p>
            <a:r>
              <a:rPr lang="cs-CZ" dirty="0"/>
              <a:t>z</a:t>
            </a:r>
            <a:r>
              <a:rPr lang="cs-CZ" dirty="0" smtClean="0"/>
              <a:t>ákladní báze sociálního učení</a:t>
            </a:r>
          </a:p>
          <a:p>
            <a:r>
              <a:rPr lang="cs-CZ" dirty="0" smtClean="0"/>
              <a:t>co žák vidí u jiné bytosti, to se v něm </a:t>
            </a:r>
            <a:r>
              <a:rPr lang="cs-CZ" dirty="0" smtClean="0"/>
              <a:t>zrcadlí</a:t>
            </a:r>
          </a:p>
          <a:p>
            <a:r>
              <a:rPr lang="cs-CZ" dirty="0"/>
              <a:t>d</a:t>
            </a:r>
            <a:r>
              <a:rPr lang="cs-CZ" dirty="0" smtClean="0"/>
              <a:t>ůležitost rozpoložení (nejen) učitele x autenticita</a:t>
            </a:r>
            <a:endParaRPr lang="cs-CZ" dirty="0" smtClean="0"/>
          </a:p>
          <a:p>
            <a:r>
              <a:rPr lang="cs-CZ" dirty="0" smtClean="0"/>
              <a:t>obzvlášť významné ve spojení s manipulací, s tělesným prožíváním</a:t>
            </a:r>
          </a:p>
          <a:p>
            <a:r>
              <a:rPr lang="cs-CZ" dirty="0"/>
              <a:t>n</a:t>
            </a:r>
            <a:r>
              <a:rPr lang="cs-CZ" dirty="0" smtClean="0"/>
              <a:t>eurologické vysvětlení pro práci s materiálem, pomůckami</a:t>
            </a:r>
          </a:p>
          <a:p>
            <a:r>
              <a:rPr lang="cs-CZ" dirty="0"/>
              <a:t>m</a:t>
            </a:r>
            <a:r>
              <a:rPr lang="cs-CZ" dirty="0" smtClean="0"/>
              <a:t>ožné ujištění, že i málo reagující, nemluvící děti si z výuky něco odnášejí </a:t>
            </a:r>
            <a:endParaRPr lang="cs-CZ" dirty="0" smtClean="0"/>
          </a:p>
          <a:p>
            <a:r>
              <a:rPr lang="cs-CZ" dirty="0"/>
              <a:t>u</a:t>
            </a:r>
            <a:r>
              <a:rPr lang="cs-CZ" dirty="0" smtClean="0"/>
              <a:t>spořádání výukového kontextu (organizace výuky tradiční školy) nevyužívá potenciálu založeném na MNS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449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08698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Vrstevnické učení jako odměna </a:t>
            </a:r>
            <a:br>
              <a:rPr lang="cs-CZ" sz="3600" dirty="0" smtClean="0"/>
            </a:br>
            <a:r>
              <a:rPr lang="cs-CZ" sz="3600" dirty="0" smtClean="0"/>
              <a:t>aneb </a:t>
            </a:r>
            <a:br>
              <a:rPr lang="cs-CZ" sz="3600" dirty="0" smtClean="0"/>
            </a:br>
            <a:r>
              <a:rPr lang="cs-CZ" sz="3600" dirty="0" smtClean="0"/>
              <a:t>Role dopaminu</a:t>
            </a:r>
            <a:endParaRPr lang="en-GB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33246"/>
            <a:ext cx="10515600" cy="4413739"/>
          </a:xfrm>
        </p:spPr>
        <p:txBody>
          <a:bodyPr>
            <a:normAutofit lnSpcReduction="10000"/>
          </a:bodyPr>
          <a:lstStyle/>
          <a:p>
            <a:r>
              <a:rPr lang="cs-CZ" dirty="0"/>
              <a:t>š</a:t>
            </a:r>
            <a:r>
              <a:rPr lang="cs-CZ" dirty="0" smtClean="0"/>
              <a:t>est známých </a:t>
            </a:r>
            <a:r>
              <a:rPr lang="cs-CZ" dirty="0" err="1" smtClean="0"/>
              <a:t>dopaminergních</a:t>
            </a:r>
            <a:r>
              <a:rPr lang="cs-CZ" dirty="0" smtClean="0"/>
              <a:t> drah</a:t>
            </a:r>
          </a:p>
          <a:p>
            <a:r>
              <a:rPr lang="cs-CZ" dirty="0"/>
              <a:t>v</a:t>
            </a:r>
            <a:r>
              <a:rPr lang="cs-CZ" dirty="0" smtClean="0"/>
              <a:t> různých nervových drahách má různé efekty (např. problematika schizofrenie)</a:t>
            </a:r>
          </a:p>
          <a:p>
            <a:r>
              <a:rPr lang="cs-CZ" dirty="0" err="1"/>
              <a:t>m</a:t>
            </a:r>
            <a:r>
              <a:rPr lang="cs-CZ" dirty="0" err="1" smtClean="0"/>
              <a:t>ezolimbická</a:t>
            </a:r>
            <a:r>
              <a:rPr lang="cs-CZ" dirty="0" smtClean="0"/>
              <a:t> dopaminová dráha  </a:t>
            </a:r>
          </a:p>
          <a:p>
            <a:pPr lvl="1"/>
            <a:r>
              <a:rPr lang="cs-CZ" dirty="0" smtClean="0"/>
              <a:t>vede ze středního mozku do čelní kůry</a:t>
            </a:r>
          </a:p>
          <a:p>
            <a:pPr lvl="1"/>
            <a:r>
              <a:rPr lang="cs-CZ" dirty="0" smtClean="0"/>
              <a:t>je klíčová pro proces motivace, způsobuje příjemné pocity a také bažení (touhu po dalších takových pocitech)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á se povzbudit např. amfetaminem či kokainem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e školním prostředí je možné ji podpořit interakcí s vrstevníky (sdílení, společné řešení problémů, diskuze)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ezpečnost prostředí pro lepší fungování paměti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0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Role dopaminu – důsledky pro výuku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je to tedy </a:t>
            </a:r>
            <a:r>
              <a:rPr lang="cs-CZ" dirty="0" err="1" smtClean="0"/>
              <a:t>intrinsická</a:t>
            </a:r>
            <a:r>
              <a:rPr lang="cs-CZ" dirty="0" smtClean="0"/>
              <a:t> </a:t>
            </a:r>
            <a:r>
              <a:rPr lang="cs-CZ" dirty="0" err="1" smtClean="0"/>
              <a:t>motivace?Existuje</a:t>
            </a:r>
            <a:r>
              <a:rPr lang="cs-CZ" dirty="0" smtClean="0"/>
              <a:t> </a:t>
            </a:r>
            <a:r>
              <a:rPr lang="cs-CZ" dirty="0" smtClean="0"/>
              <a:t>vůbec</a:t>
            </a:r>
            <a:r>
              <a:rPr lang="cs-CZ" dirty="0" smtClean="0"/>
              <a:t>?</a:t>
            </a:r>
          </a:p>
          <a:p>
            <a:r>
              <a:rPr lang="cs-CZ" dirty="0" smtClean="0"/>
              <a:t>Relativizace externí motivace</a:t>
            </a:r>
            <a:endParaRPr lang="cs-CZ" dirty="0"/>
          </a:p>
          <a:p>
            <a:r>
              <a:rPr lang="cs-CZ" dirty="0" smtClean="0"/>
              <a:t>Jaké strategie </a:t>
            </a:r>
            <a:r>
              <a:rPr lang="cs-CZ" dirty="0" smtClean="0"/>
              <a:t>podporující vrstevnické </a:t>
            </a:r>
            <a:r>
              <a:rPr lang="cs-CZ" dirty="0" smtClean="0"/>
              <a:t>učení využívat</a:t>
            </a:r>
          </a:p>
          <a:p>
            <a:r>
              <a:rPr lang="cs-CZ" dirty="0" smtClean="0"/>
              <a:t>Jak vytvořit ve třídě bezpečné prostředí?</a:t>
            </a:r>
            <a:endParaRPr lang="cs-CZ" dirty="0"/>
          </a:p>
          <a:p>
            <a:pPr marL="0" lvl="1" indent="0">
              <a:spcBef>
                <a:spcPts val="1000"/>
              </a:spcBef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39874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doopravdy testujeme didaktickými testy?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6193" y="1816833"/>
            <a:ext cx="4700953" cy="2139705"/>
          </a:xfrm>
        </p:spPr>
        <p:txBody>
          <a:bodyPr>
            <a:normAutofit fontScale="85000" lnSpcReduction="20000"/>
          </a:bodyPr>
          <a:lstStyle/>
          <a:p>
            <a:r>
              <a:rPr lang="cs-CZ" sz="2600" dirty="0"/>
              <a:t>u</a:t>
            </a:r>
            <a:r>
              <a:rPr lang="cs-CZ" sz="2600" dirty="0" smtClean="0"/>
              <a:t>čení má sociální povahu – ve školních třídách (ať chceme nebo nechceme)</a:t>
            </a:r>
          </a:p>
          <a:p>
            <a:r>
              <a:rPr lang="cs-CZ" sz="2600" dirty="0" smtClean="0"/>
              <a:t>psychologická a pedagogická diagnostika jako ryze individuální záležitost</a:t>
            </a:r>
          </a:p>
          <a:p>
            <a:pPr marL="0" indent="0">
              <a:buNone/>
            </a:pPr>
            <a:r>
              <a:rPr lang="cs-CZ" dirty="0" smtClean="0"/>
              <a:t> </a:t>
            </a:r>
            <a:endParaRPr lang="en-GB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5138" y="1690688"/>
            <a:ext cx="5102677" cy="285749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628" y="3546241"/>
            <a:ext cx="4542326" cy="3022711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5895138" y="4805306"/>
            <a:ext cx="525780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smtClean="0"/>
              <a:t>schopnost reflexe a sebereflexe se ukazuje (nejen) v neurologickém výzkumu jako zásadní pro transfer naučených dovedností a schopností (příklad </a:t>
            </a:r>
            <a:r>
              <a:rPr lang="cs-CZ" sz="2000" dirty="0" smtClean="0"/>
              <a:t>– přínos kurzů pro přípravu k přijímacímu řízení</a:t>
            </a:r>
            <a:r>
              <a:rPr lang="cs-CZ" sz="2000" dirty="0" smtClean="0"/>
              <a:t>)</a:t>
            </a:r>
            <a:endParaRPr lang="cs-CZ" sz="2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3170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prezentace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9498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Poptávka po „tvrdých“ datech</a:t>
            </a:r>
          </a:p>
          <a:p>
            <a:pPr lvl="1"/>
            <a:r>
              <a:rPr lang="cs-CZ" dirty="0"/>
              <a:t>k</a:t>
            </a:r>
            <a:r>
              <a:rPr lang="cs-CZ" dirty="0" smtClean="0"/>
              <a:t>vantitativní </a:t>
            </a:r>
            <a:r>
              <a:rPr lang="cs-CZ" dirty="0" smtClean="0"/>
              <a:t>výzkumná </a:t>
            </a:r>
            <a:r>
              <a:rPr lang="cs-CZ" dirty="0" smtClean="0"/>
              <a:t>data x kvalitativní výzkumná data</a:t>
            </a:r>
            <a:endParaRPr lang="cs-CZ" dirty="0" smtClean="0"/>
          </a:p>
          <a:p>
            <a:pPr lvl="1"/>
            <a:r>
              <a:rPr lang="cs-CZ" dirty="0"/>
              <a:t>v</a:t>
            </a:r>
            <a:r>
              <a:rPr lang="cs-CZ" dirty="0" smtClean="0"/>
              <a:t>ýsledky didaktických a psychologických </a:t>
            </a:r>
            <a:r>
              <a:rPr lang="cs-CZ" dirty="0" smtClean="0"/>
              <a:t>testů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eurologické výzkumy</a:t>
            </a:r>
          </a:p>
          <a:p>
            <a:pPr lvl="1"/>
            <a:endParaRPr lang="cs-CZ" dirty="0"/>
          </a:p>
          <a:p>
            <a:r>
              <a:rPr lang="cs-CZ" dirty="0" smtClean="0"/>
              <a:t>Neurologické nálezy potvrzují mnohá dříve formulovaná psychologická zjištění (</a:t>
            </a:r>
            <a:r>
              <a:rPr lang="cs-CZ" dirty="0" err="1" smtClean="0"/>
              <a:t>Feursteinovo</a:t>
            </a:r>
            <a:r>
              <a:rPr lang="cs-CZ" dirty="0" smtClean="0"/>
              <a:t> zprostředkované učení, </a:t>
            </a:r>
            <a:r>
              <a:rPr lang="cs-CZ" dirty="0" err="1" smtClean="0"/>
              <a:t>flow</a:t>
            </a:r>
            <a:r>
              <a:rPr lang="cs-CZ" dirty="0" smtClean="0"/>
              <a:t> </a:t>
            </a:r>
            <a:r>
              <a:rPr lang="cs-CZ" dirty="0" err="1" smtClean="0"/>
              <a:t>fenomen</a:t>
            </a:r>
            <a:r>
              <a:rPr lang="cs-CZ" dirty="0" smtClean="0"/>
              <a:t>…)</a:t>
            </a:r>
          </a:p>
          <a:p>
            <a:endParaRPr lang="cs-CZ" dirty="0"/>
          </a:p>
          <a:p>
            <a:r>
              <a:rPr lang="cs-CZ" dirty="0" smtClean="0"/>
              <a:t>Poznatky o fungování mozku v sociálním učení – tři proudy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ýzkumy konkrétních způsobů postupů učení využívající zobrazovací metody</a:t>
            </a:r>
            <a:endParaRPr lang="cs-CZ" dirty="0"/>
          </a:p>
          <a:p>
            <a:pPr lvl="1"/>
            <a:r>
              <a:rPr lang="cs-CZ" dirty="0"/>
              <a:t>z</a:t>
            </a:r>
            <a:r>
              <a:rPr lang="cs-CZ" dirty="0" smtClean="0"/>
              <a:t>rcadlové neurony a </a:t>
            </a:r>
            <a:r>
              <a:rPr lang="cs-CZ" dirty="0" err="1" smtClean="0"/>
              <a:t>mentalizace</a:t>
            </a:r>
            <a:endParaRPr lang="cs-CZ" dirty="0" smtClean="0"/>
          </a:p>
          <a:p>
            <a:pPr lvl="1"/>
            <a:r>
              <a:rPr lang="cs-CZ" dirty="0"/>
              <a:t>h</a:t>
            </a:r>
            <a:r>
              <a:rPr lang="cs-CZ" dirty="0" smtClean="0"/>
              <a:t>ladiny neurotransmiterů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576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učení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825625"/>
            <a:ext cx="5905500" cy="435133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proces, při kterém jednotlivci získávají nové znalosti, dovednosti nebo chování prostřednictvím pozorování a interakce s ostatními </a:t>
            </a:r>
            <a:r>
              <a:rPr lang="cs-CZ" dirty="0" smtClean="0"/>
              <a:t>lidmi</a:t>
            </a:r>
          </a:p>
          <a:p>
            <a:r>
              <a:rPr lang="cs-CZ" dirty="0"/>
              <a:t>v</a:t>
            </a:r>
            <a:r>
              <a:rPr lang="cs-CZ" dirty="0" smtClean="0"/>
              <a:t>ýznamné ve </a:t>
            </a:r>
            <a:r>
              <a:rPr lang="cs-CZ" dirty="0"/>
              <a:t>vývoji a formování lidské </a:t>
            </a:r>
            <a:r>
              <a:rPr lang="cs-CZ" dirty="0" smtClean="0"/>
              <a:t>kultury</a:t>
            </a:r>
          </a:p>
          <a:p>
            <a:r>
              <a:rPr lang="cs-CZ" dirty="0" smtClean="0"/>
              <a:t>přizpůsobení </a:t>
            </a:r>
            <a:r>
              <a:rPr lang="cs-CZ" dirty="0"/>
              <a:t>se společenským normám, </a:t>
            </a:r>
            <a:r>
              <a:rPr lang="cs-CZ" dirty="0" smtClean="0"/>
              <a:t>vyvíjení dovedností potřebných </a:t>
            </a:r>
            <a:r>
              <a:rPr lang="cs-CZ" dirty="0"/>
              <a:t>pro úspěšné fungování ve </a:t>
            </a:r>
            <a:r>
              <a:rPr lang="cs-CZ" dirty="0" smtClean="0"/>
              <a:t>společnosti</a:t>
            </a:r>
          </a:p>
          <a:p>
            <a:r>
              <a:rPr lang="cs-CZ" dirty="0"/>
              <a:t>s</a:t>
            </a:r>
            <a:r>
              <a:rPr lang="cs-CZ" dirty="0" smtClean="0"/>
              <a:t>ociální x vrstevnické učení</a:t>
            </a:r>
          </a:p>
          <a:p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30" y="1825625"/>
            <a:ext cx="4216070" cy="420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683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prvky sociálního učení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</a:t>
            </a:r>
            <a:r>
              <a:rPr lang="cs-CZ" b="1" dirty="0" smtClean="0"/>
              <a:t>ozorování</a:t>
            </a:r>
            <a:endParaRPr lang="cs-CZ" dirty="0"/>
          </a:p>
          <a:p>
            <a:pPr lvl="1"/>
            <a:r>
              <a:rPr lang="cs-CZ" dirty="0"/>
              <a:t>s</a:t>
            </a:r>
            <a:r>
              <a:rPr lang="cs-CZ" dirty="0" smtClean="0"/>
              <a:t>ledování chování druhých</a:t>
            </a:r>
          </a:p>
          <a:p>
            <a:pPr lvl="1"/>
            <a:r>
              <a:rPr lang="cs-CZ" dirty="0" smtClean="0"/>
              <a:t>Inspirace, jak </a:t>
            </a:r>
            <a:r>
              <a:rPr lang="cs-CZ" dirty="0"/>
              <a:t>ostatní reagují na různé situace, jak se chovají, jak komunikují a jak řeší </a:t>
            </a:r>
            <a:r>
              <a:rPr lang="cs-CZ" dirty="0" smtClean="0"/>
              <a:t>problémy</a:t>
            </a:r>
            <a:endParaRPr lang="cs-CZ" dirty="0"/>
          </a:p>
          <a:p>
            <a:r>
              <a:rPr lang="cs-CZ" b="1" dirty="0"/>
              <a:t>i</a:t>
            </a:r>
            <a:r>
              <a:rPr lang="cs-CZ" b="1" dirty="0" smtClean="0"/>
              <a:t>mitace</a:t>
            </a:r>
            <a:endParaRPr lang="cs-CZ" dirty="0"/>
          </a:p>
          <a:p>
            <a:pPr lvl="1"/>
            <a:r>
              <a:rPr lang="cs-CZ" dirty="0" smtClean="0"/>
              <a:t>napodobování chování</a:t>
            </a:r>
          </a:p>
          <a:p>
            <a:pPr lvl="1"/>
            <a:r>
              <a:rPr lang="cs-CZ" dirty="0" smtClean="0"/>
              <a:t>Různé příčiny - touha </a:t>
            </a:r>
            <a:r>
              <a:rPr lang="cs-CZ" dirty="0"/>
              <a:t>přizpůsobit se, nalézt </a:t>
            </a:r>
            <a:r>
              <a:rPr lang="cs-CZ" dirty="0" smtClean="0"/>
              <a:t>efektivní vzory chování,…</a:t>
            </a:r>
            <a:endParaRPr lang="cs-CZ" dirty="0"/>
          </a:p>
          <a:p>
            <a:r>
              <a:rPr lang="cs-CZ" b="1" dirty="0"/>
              <a:t>p</a:t>
            </a:r>
            <a:r>
              <a:rPr lang="cs-CZ" b="1" dirty="0" smtClean="0"/>
              <a:t>osílení</a:t>
            </a:r>
            <a:endParaRPr lang="cs-CZ" dirty="0"/>
          </a:p>
          <a:p>
            <a:pPr lvl="1"/>
            <a:r>
              <a:rPr lang="cs-CZ" dirty="0" smtClean="0"/>
              <a:t>odměna </a:t>
            </a:r>
            <a:r>
              <a:rPr lang="cs-CZ" dirty="0"/>
              <a:t>za určité </a:t>
            </a:r>
            <a:r>
              <a:rPr lang="cs-CZ" dirty="0" smtClean="0"/>
              <a:t>formy sociálního chování </a:t>
            </a:r>
          </a:p>
          <a:p>
            <a:pPr lvl="1"/>
            <a:r>
              <a:rPr lang="cs-CZ" dirty="0" smtClean="0"/>
              <a:t>pozitivní ohlas </a:t>
            </a:r>
            <a:r>
              <a:rPr lang="cs-CZ" dirty="0"/>
              <a:t>od ostatních, </a:t>
            </a:r>
            <a:r>
              <a:rPr lang="cs-CZ" dirty="0" smtClean="0"/>
              <a:t>sociální uznání, přijetí, potřeba někam náležet atd. 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egativní </a:t>
            </a:r>
            <a:r>
              <a:rPr lang="cs-CZ" dirty="0"/>
              <a:t>reakce </a:t>
            </a:r>
            <a:r>
              <a:rPr lang="cs-CZ" dirty="0" smtClean="0"/>
              <a:t>omezení nežádoucího chování</a:t>
            </a:r>
            <a:endParaRPr lang="cs-CZ" dirty="0"/>
          </a:p>
          <a:p>
            <a:r>
              <a:rPr lang="cs-CZ" b="1" dirty="0"/>
              <a:t>m</a:t>
            </a:r>
            <a:r>
              <a:rPr lang="cs-CZ" b="1" dirty="0" smtClean="0"/>
              <a:t>odelování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 </a:t>
            </a:r>
            <a:r>
              <a:rPr lang="cs-CZ" dirty="0" smtClean="0"/>
              <a:t>tvorba postupů, jak reagovat v sociálních situacích v závislosti na sociální roli, očekávání, atd.</a:t>
            </a:r>
            <a:endParaRPr lang="cs-CZ" dirty="0"/>
          </a:p>
          <a:p>
            <a:r>
              <a:rPr lang="cs-CZ" b="1" dirty="0"/>
              <a:t>s</a:t>
            </a:r>
            <a:r>
              <a:rPr lang="cs-CZ" b="1" dirty="0" smtClean="0"/>
              <a:t>ociální </a:t>
            </a:r>
            <a:r>
              <a:rPr lang="cs-CZ" b="1" dirty="0" smtClean="0"/>
              <a:t>interakce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942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044"/>
          </a:xfrm>
        </p:spPr>
        <p:txBody>
          <a:bodyPr/>
          <a:lstStyle/>
          <a:p>
            <a:r>
              <a:rPr lang="cs-CZ" dirty="0" smtClean="0"/>
              <a:t>Vliv sociálního kontextu na učení se jazykům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943100"/>
            <a:ext cx="10515600" cy="456320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k</a:t>
            </a:r>
            <a:r>
              <a:rPr lang="cs-CZ" dirty="0" smtClean="0"/>
              <a:t>ontrolovaný experiment sledující činnost mozku pomocí </a:t>
            </a:r>
            <a:r>
              <a:rPr lang="cs-CZ" dirty="0" err="1" smtClean="0"/>
              <a:t>fMRI</a:t>
            </a:r>
            <a:endParaRPr lang="cs-CZ" dirty="0" smtClean="0"/>
          </a:p>
          <a:p>
            <a:r>
              <a:rPr lang="cs-CZ" b="1" dirty="0"/>
              <a:t>d</a:t>
            </a:r>
            <a:r>
              <a:rPr lang="cs-CZ" b="1" dirty="0" smtClean="0"/>
              <a:t>va seznamy slov </a:t>
            </a:r>
            <a:r>
              <a:rPr lang="cs-CZ" dirty="0" smtClean="0"/>
              <a:t>pro každého testovaného </a:t>
            </a:r>
          </a:p>
          <a:p>
            <a:pPr lvl="1"/>
            <a:r>
              <a:rPr lang="cs-CZ" dirty="0" smtClean="0"/>
              <a:t>slovesa, pozdravy, podstatná a přídavná jména náhodně přidělená do dvou seznamů</a:t>
            </a:r>
            <a:endParaRPr lang="cs-CZ" dirty="0"/>
          </a:p>
          <a:p>
            <a:pPr lvl="1"/>
            <a:r>
              <a:rPr lang="cs-CZ" dirty="0"/>
              <a:t>k</a:t>
            </a:r>
            <a:r>
              <a:rPr lang="cs-CZ" dirty="0" smtClean="0"/>
              <a:t>aždý seznam 24 frází</a:t>
            </a:r>
          </a:p>
          <a:p>
            <a:pPr lvl="1"/>
            <a:r>
              <a:rPr lang="cs-CZ" dirty="0"/>
              <a:t>s</a:t>
            </a:r>
            <a:r>
              <a:rPr lang="cs-CZ" dirty="0" smtClean="0"/>
              <a:t>ociální kontext – videosekvence s reálnými mluvčími pouze v cizím jazyce</a:t>
            </a:r>
          </a:p>
          <a:p>
            <a:pPr lvl="1"/>
            <a:r>
              <a:rPr lang="cs-CZ" dirty="0"/>
              <a:t>b</a:t>
            </a:r>
            <a:r>
              <a:rPr lang="cs-CZ" dirty="0" smtClean="0"/>
              <a:t>ez sociálního kontextu – věty pouze psané a audio, ovšem s překladem do mateřštiny  </a:t>
            </a:r>
          </a:p>
          <a:p>
            <a:r>
              <a:rPr lang="cs-CZ" b="1" dirty="0"/>
              <a:t>z</a:t>
            </a:r>
            <a:r>
              <a:rPr lang="cs-CZ" b="1" dirty="0" smtClean="0"/>
              <a:t>působy učení</a:t>
            </a:r>
          </a:p>
          <a:p>
            <a:pPr lvl="1"/>
            <a:r>
              <a:rPr lang="cs-CZ" dirty="0" smtClean="0"/>
              <a:t>cca 6 hodinová procedura (včetně přestávky)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 začátku a na konci půlhodina ve </a:t>
            </a:r>
            <a:r>
              <a:rPr lang="cs-CZ" dirty="0" err="1" smtClean="0"/>
              <a:t>fMRI</a:t>
            </a:r>
            <a:r>
              <a:rPr lang="cs-CZ" dirty="0" smtClean="0"/>
              <a:t> </a:t>
            </a:r>
          </a:p>
          <a:p>
            <a:pPr lvl="1"/>
            <a:r>
              <a:rPr lang="cs-CZ" dirty="0"/>
              <a:t>m</a:t>
            </a:r>
            <a:r>
              <a:rPr lang="cs-CZ" dirty="0" smtClean="0"/>
              <a:t>ezitím možnost opakování, určený minimální počet</a:t>
            </a:r>
          </a:p>
        </p:txBody>
      </p:sp>
    </p:spTree>
    <p:extLst>
      <p:ext uri="{BB962C8B-B14F-4D97-AF65-F5344CB8AC3E}">
        <p14:creationId xmlns:p14="http://schemas.microsoft.com/office/powerpoint/2010/main" val="181015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4788"/>
            <a:ext cx="10515600" cy="813044"/>
          </a:xfrm>
        </p:spPr>
        <p:txBody>
          <a:bodyPr/>
          <a:lstStyle/>
          <a:p>
            <a:r>
              <a:rPr lang="cs-CZ" dirty="0" smtClean="0"/>
              <a:t>Vliv sociálního kontextu na učení se jazykům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754" y="1648983"/>
            <a:ext cx="10515600" cy="4681479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z</a:t>
            </a:r>
            <a:r>
              <a:rPr lang="cs-CZ" b="1" dirty="0" smtClean="0"/>
              <a:t>působy testování </a:t>
            </a:r>
            <a:r>
              <a:rPr lang="cs-CZ" dirty="0" smtClean="0"/>
              <a:t>– druhý den po učení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řehrávání video klipů (jiných s jinými lidmi), </a:t>
            </a:r>
            <a:endParaRPr lang="cs-CZ" dirty="0" smtClean="0"/>
          </a:p>
          <a:p>
            <a:pPr marL="457200" lvl="1" indent="0">
              <a:buNone/>
            </a:pPr>
            <a:r>
              <a:rPr lang="cs-CZ" dirty="0"/>
              <a:t>	</a:t>
            </a:r>
            <a:r>
              <a:rPr lang="cs-CZ" dirty="0" smtClean="0"/>
              <a:t>detekce </a:t>
            </a:r>
            <a:r>
              <a:rPr lang="cs-CZ" dirty="0" smtClean="0"/>
              <a:t>chyb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řeklad vět do rodného jazyka</a:t>
            </a:r>
          </a:p>
          <a:p>
            <a:pPr lvl="1"/>
            <a:r>
              <a:rPr lang="cs-CZ" dirty="0" smtClean="0"/>
              <a:t>napříč pro oba dva seznamy </a:t>
            </a:r>
          </a:p>
          <a:p>
            <a:endParaRPr lang="cs-CZ" b="1" dirty="0" smtClean="0"/>
          </a:p>
          <a:p>
            <a:r>
              <a:rPr lang="cs-CZ" b="1" dirty="0" smtClean="0"/>
              <a:t>výsledky</a:t>
            </a:r>
            <a:endParaRPr lang="cs-CZ" b="1" dirty="0" smtClean="0"/>
          </a:p>
          <a:p>
            <a:pPr lvl="1"/>
            <a:r>
              <a:rPr lang="cs-CZ" dirty="0" smtClean="0"/>
              <a:t>aktivované oblasti mozku – násobně větší část v případě sociálního učení v prvním i druhém měření</a:t>
            </a:r>
          </a:p>
          <a:p>
            <a:pPr lvl="1"/>
            <a:r>
              <a:rPr lang="cs-CZ" dirty="0" smtClean="0"/>
              <a:t>typické oblasti reagující na sociální kontext </a:t>
            </a:r>
            <a:r>
              <a:rPr lang="cs-CZ" dirty="0" smtClean="0"/>
              <a:t>(dolní temenní lalok, horní spánkový </a:t>
            </a:r>
            <a:r>
              <a:rPr lang="cs-CZ" dirty="0" err="1" smtClean="0"/>
              <a:t>sulcus</a:t>
            </a:r>
            <a:r>
              <a:rPr lang="cs-CZ" dirty="0" smtClean="0"/>
              <a:t>, zadní a střední spánkový </a:t>
            </a:r>
            <a:r>
              <a:rPr lang="cs-CZ" dirty="0" err="1" smtClean="0"/>
              <a:t>gyrus</a:t>
            </a:r>
            <a:r>
              <a:rPr lang="cs-CZ" dirty="0" smtClean="0"/>
              <a:t>)</a:t>
            </a:r>
            <a:endParaRPr lang="cs-CZ" dirty="0" smtClean="0"/>
          </a:p>
          <a:p>
            <a:pPr lvl="1"/>
            <a:r>
              <a:rPr lang="cs-CZ" dirty="0" smtClean="0"/>
              <a:t>lepší paměťové výsledky v obou způsobech testování pro seznam učený v sociálním kontextu  </a:t>
            </a:r>
          </a:p>
          <a:p>
            <a:endParaRPr lang="cs-CZ" dirty="0" smtClean="0"/>
          </a:p>
          <a:p>
            <a:r>
              <a:rPr lang="en-US" dirty="0" smtClean="0"/>
              <a:t>Neural </a:t>
            </a:r>
            <a:r>
              <a:rPr lang="en-US" dirty="0" smtClean="0"/>
              <a:t>mechanisms of language learning from social contexts</a:t>
            </a:r>
            <a:r>
              <a:rPr lang="cs-CZ" dirty="0" smtClean="0"/>
              <a:t> (2021)</a:t>
            </a: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000" y="1371600"/>
            <a:ext cx="5901456" cy="245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9348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00967"/>
          </a:xfrm>
        </p:spPr>
        <p:txBody>
          <a:bodyPr/>
          <a:lstStyle/>
          <a:p>
            <a:r>
              <a:rPr lang="cs-CZ" dirty="0" smtClean="0"/>
              <a:t>Zrcadlové neurony - MNS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Parma, Giacomo </a:t>
            </a:r>
            <a:r>
              <a:rPr lang="cs-CZ" dirty="0" err="1" smtClean="0"/>
              <a:t>Rizzolatti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smtClean="0"/>
              <a:t>nečekaný </a:t>
            </a:r>
            <a:r>
              <a:rPr lang="cs-CZ" dirty="0" smtClean="0"/>
              <a:t>objev zrcadlových neuronů</a:t>
            </a:r>
          </a:p>
          <a:p>
            <a:r>
              <a:rPr lang="en-GB" dirty="0" err="1" smtClean="0"/>
              <a:t>Vilayanur</a:t>
            </a:r>
            <a:r>
              <a:rPr lang="en-GB" dirty="0" smtClean="0"/>
              <a:t> Ramachandran</a:t>
            </a:r>
            <a:r>
              <a:rPr lang="cs-CZ" dirty="0" smtClean="0"/>
              <a:t> </a:t>
            </a:r>
            <a:endParaRPr lang="cs-CZ" dirty="0"/>
          </a:p>
          <a:p>
            <a:pPr lvl="1"/>
            <a:r>
              <a:rPr lang="cs-CZ" dirty="0" smtClean="0"/>
              <a:t>rozvíjí </a:t>
            </a:r>
            <a:r>
              <a:rPr lang="cs-CZ" dirty="0" smtClean="0"/>
              <a:t>a zkoumá tento koncept </a:t>
            </a:r>
            <a:endParaRPr lang="cs-CZ" dirty="0" smtClean="0"/>
          </a:p>
          <a:p>
            <a:pPr lvl="1"/>
            <a:r>
              <a:rPr lang="cs-CZ" dirty="0" smtClean="0">
                <a:hlinkClick r:id="rId2"/>
              </a:rPr>
              <a:t>https</a:t>
            </a:r>
            <a:r>
              <a:rPr lang="cs-CZ" dirty="0" smtClean="0">
                <a:hlinkClick r:id="rId2"/>
              </a:rPr>
              <a:t>://www.youtube.com/watch?v=l80zgw07W4Y&amp;t=1s</a:t>
            </a:r>
            <a:endParaRPr lang="cs-CZ" dirty="0" smtClean="0"/>
          </a:p>
          <a:p>
            <a:r>
              <a:rPr lang="cs-CZ" dirty="0"/>
              <a:t>s</a:t>
            </a:r>
            <a:r>
              <a:rPr lang="cs-CZ" dirty="0" smtClean="0"/>
              <a:t>enzomotorické dráhy</a:t>
            </a:r>
          </a:p>
          <a:p>
            <a:r>
              <a:rPr lang="cs-CZ" dirty="0"/>
              <a:t>d</a:t>
            </a:r>
            <a:r>
              <a:rPr lang="cs-CZ" dirty="0" smtClean="0"/>
              <a:t>otyky, výrazy obličejů, ochrnuté končetiny…</a:t>
            </a:r>
          </a:p>
          <a:p>
            <a:r>
              <a:rPr lang="cs-CZ" dirty="0"/>
              <a:t>s</a:t>
            </a:r>
            <a:r>
              <a:rPr lang="cs-CZ" dirty="0" smtClean="0"/>
              <a:t>ociální </a:t>
            </a:r>
            <a:r>
              <a:rPr lang="cs-CZ" dirty="0" smtClean="0"/>
              <a:t>imitace (a tedy kultura) </a:t>
            </a:r>
            <a:r>
              <a:rPr lang="cs-CZ" dirty="0" smtClean="0"/>
              <a:t>má neurologický podklad (změna pohledu oproti klasickému Darwinismu</a:t>
            </a:r>
            <a:r>
              <a:rPr lang="cs-CZ" dirty="0" smtClean="0"/>
              <a:t>)</a:t>
            </a:r>
          </a:p>
          <a:p>
            <a:r>
              <a:rPr lang="cs-CZ" dirty="0" smtClean="0"/>
              <a:t>autismus koreluje s nižší aktivací MNS </a:t>
            </a:r>
            <a:endParaRPr lang="cs-CZ" dirty="0" smtClean="0"/>
          </a:p>
          <a:p>
            <a:r>
              <a:rPr lang="cs-CZ" dirty="0" smtClean="0"/>
              <a:t>konsekvence </a:t>
            </a:r>
          </a:p>
          <a:p>
            <a:pPr lvl="1"/>
            <a:r>
              <a:rPr lang="cs-CZ" dirty="0" smtClean="0"/>
              <a:t>„opravdové“ prožívání x prožívání ve virtuálním prostředí</a:t>
            </a:r>
            <a:endParaRPr lang="cs-CZ" dirty="0" smtClean="0"/>
          </a:p>
          <a:p>
            <a:pPr lvl="1"/>
            <a:r>
              <a:rPr lang="cs-CZ" dirty="0" smtClean="0"/>
              <a:t>co </a:t>
            </a:r>
            <a:r>
              <a:rPr lang="cs-CZ" dirty="0" smtClean="0"/>
              <a:t>dělá učitel je významné (pokud ho žáci vidí) </a:t>
            </a:r>
          </a:p>
          <a:p>
            <a:endParaRPr lang="en-GB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768" y="365125"/>
            <a:ext cx="4048125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13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Mentalizace</a:t>
            </a:r>
            <a:r>
              <a:rPr lang="cs-CZ" dirty="0" smtClean="0"/>
              <a:t> - 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45513"/>
          </a:xfrm>
        </p:spPr>
        <p:txBody>
          <a:bodyPr>
            <a:normAutofit/>
          </a:bodyPr>
          <a:lstStyle/>
          <a:p>
            <a:r>
              <a:rPr lang="en-GB" dirty="0" err="1" smtClean="0"/>
              <a:t>schopnost</a:t>
            </a:r>
            <a:r>
              <a:rPr lang="en-GB" dirty="0" smtClean="0"/>
              <a:t> </a:t>
            </a:r>
            <a:r>
              <a:rPr lang="en-GB" dirty="0" err="1" smtClean="0"/>
              <a:t>přemýšlet</a:t>
            </a:r>
            <a:r>
              <a:rPr lang="en-GB" dirty="0" smtClean="0"/>
              <a:t> o </a:t>
            </a:r>
            <a:r>
              <a:rPr lang="en-GB" dirty="0" err="1" smtClean="0"/>
              <a:t>sobě</a:t>
            </a:r>
            <a:r>
              <a:rPr lang="en-GB" dirty="0" smtClean="0"/>
              <a:t> a </a:t>
            </a:r>
            <a:r>
              <a:rPr lang="en-GB" dirty="0" err="1" smtClean="0"/>
              <a:t>představovat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v </a:t>
            </a:r>
            <a:r>
              <a:rPr lang="en-GB" dirty="0" err="1" smtClean="0"/>
              <a:t>mysli</a:t>
            </a:r>
            <a:r>
              <a:rPr lang="en-GB" dirty="0" smtClean="0"/>
              <a:t> </a:t>
            </a:r>
            <a:r>
              <a:rPr lang="en-GB" dirty="0" err="1" smtClean="0"/>
              <a:t>svůj</a:t>
            </a:r>
            <a:r>
              <a:rPr lang="en-GB" dirty="0" smtClean="0"/>
              <a:t> </a:t>
            </a:r>
            <a:r>
              <a:rPr lang="en-GB" dirty="0" err="1" smtClean="0"/>
              <a:t>vlastní</a:t>
            </a:r>
            <a:r>
              <a:rPr lang="en-GB" dirty="0" smtClean="0"/>
              <a:t> </a:t>
            </a:r>
            <a:r>
              <a:rPr lang="en-GB" dirty="0" err="1" smtClean="0"/>
              <a:t>duševní</a:t>
            </a:r>
            <a:r>
              <a:rPr lang="en-GB" dirty="0" smtClean="0"/>
              <a:t> </a:t>
            </a:r>
            <a:r>
              <a:rPr lang="en-GB" dirty="0" err="1" smtClean="0"/>
              <a:t>stav</a:t>
            </a:r>
            <a:r>
              <a:rPr lang="en-GB" dirty="0" smtClean="0"/>
              <a:t>, </a:t>
            </a:r>
            <a:r>
              <a:rPr lang="en-GB" dirty="0" err="1" smtClean="0"/>
              <a:t>postoje</a:t>
            </a:r>
            <a:r>
              <a:rPr lang="en-GB" dirty="0" smtClean="0"/>
              <a:t> a </a:t>
            </a:r>
            <a:r>
              <a:rPr lang="en-GB" dirty="0" err="1" smtClean="0"/>
              <a:t>přesvědčení</a:t>
            </a:r>
            <a:r>
              <a:rPr lang="en-GB" dirty="0" smtClean="0"/>
              <a:t> 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chopnost představovat si </a:t>
            </a:r>
            <a:r>
              <a:rPr lang="en-GB" dirty="0" err="1" smtClean="0"/>
              <a:t>postoje</a:t>
            </a:r>
            <a:r>
              <a:rPr lang="en-GB" dirty="0" smtClean="0"/>
              <a:t> a </a:t>
            </a:r>
            <a:r>
              <a:rPr lang="en-GB" dirty="0" err="1" smtClean="0"/>
              <a:t>přesvědčení</a:t>
            </a:r>
            <a:r>
              <a:rPr lang="en-GB" dirty="0" smtClean="0"/>
              <a:t> </a:t>
            </a:r>
            <a:r>
              <a:rPr lang="en-GB" dirty="0" err="1" smtClean="0"/>
              <a:t>druhých</a:t>
            </a:r>
            <a:endParaRPr lang="cs-CZ" dirty="0"/>
          </a:p>
          <a:p>
            <a:r>
              <a:rPr lang="cs-CZ" dirty="0"/>
              <a:t>b</a:t>
            </a:r>
            <a:r>
              <a:rPr lang="cs-CZ" dirty="0" smtClean="0"/>
              <a:t>lízké konceptu t</a:t>
            </a:r>
            <a:r>
              <a:rPr lang="en-GB" dirty="0" err="1" smtClean="0"/>
              <a:t>eorie</a:t>
            </a:r>
            <a:r>
              <a:rPr lang="en-GB" dirty="0" smtClean="0"/>
              <a:t> </a:t>
            </a:r>
            <a:r>
              <a:rPr lang="en-GB" dirty="0" err="1" smtClean="0"/>
              <a:t>mysli</a:t>
            </a:r>
            <a:r>
              <a:rPr lang="cs-CZ" dirty="0"/>
              <a:t> </a:t>
            </a:r>
            <a:r>
              <a:rPr lang="cs-CZ" dirty="0" smtClean="0"/>
              <a:t>- schopnost</a:t>
            </a:r>
            <a:r>
              <a:rPr lang="en-GB" dirty="0" smtClean="0"/>
              <a:t> </a:t>
            </a:r>
            <a:r>
              <a:rPr lang="en-GB" dirty="0" err="1" smtClean="0"/>
              <a:t>definovaná</a:t>
            </a:r>
            <a:r>
              <a:rPr lang="en-GB" dirty="0" smtClean="0"/>
              <a:t> </a:t>
            </a:r>
            <a:r>
              <a:rPr lang="en-GB" dirty="0" err="1" smtClean="0"/>
              <a:t>jako</a:t>
            </a:r>
            <a:r>
              <a:rPr lang="en-GB" dirty="0" smtClean="0"/>
              <a:t> </a:t>
            </a:r>
            <a:r>
              <a:rPr lang="en-GB" dirty="0" err="1" smtClean="0"/>
              <a:t>uvědomění</a:t>
            </a:r>
            <a:r>
              <a:rPr lang="en-GB" dirty="0" smtClean="0"/>
              <a:t> </a:t>
            </a:r>
            <a:r>
              <a:rPr lang="en-GB" dirty="0" err="1" smtClean="0"/>
              <a:t>si</a:t>
            </a:r>
            <a:r>
              <a:rPr lang="en-GB" dirty="0" smtClean="0"/>
              <a:t> </a:t>
            </a:r>
            <a:r>
              <a:rPr lang="en-GB" dirty="0" err="1" smtClean="0"/>
              <a:t>pravděpodobného</a:t>
            </a:r>
            <a:r>
              <a:rPr lang="en-GB" dirty="0" smtClean="0"/>
              <a:t> </a:t>
            </a:r>
            <a:r>
              <a:rPr lang="en-GB" dirty="0" err="1" smtClean="0"/>
              <a:t>obsahu</a:t>
            </a:r>
            <a:r>
              <a:rPr lang="en-GB" dirty="0" smtClean="0"/>
              <a:t> </a:t>
            </a:r>
            <a:r>
              <a:rPr lang="en-GB" dirty="0" err="1" smtClean="0"/>
              <a:t>myšlení</a:t>
            </a:r>
            <a:r>
              <a:rPr lang="en-GB" dirty="0" smtClean="0"/>
              <a:t> </a:t>
            </a:r>
            <a:r>
              <a:rPr lang="en-GB" dirty="0" err="1" smtClean="0"/>
              <a:t>druhých</a:t>
            </a:r>
            <a:r>
              <a:rPr lang="en-GB" dirty="0" smtClean="0"/>
              <a:t> </a:t>
            </a:r>
            <a:r>
              <a:rPr lang="en-GB" dirty="0" err="1" smtClean="0"/>
              <a:t>lidí</a:t>
            </a:r>
            <a:endParaRPr lang="cs-CZ" dirty="0" smtClean="0"/>
          </a:p>
          <a:p>
            <a:r>
              <a:rPr lang="cs-CZ" dirty="0"/>
              <a:t>v</a:t>
            </a:r>
            <a:r>
              <a:rPr lang="cs-CZ" dirty="0" smtClean="0"/>
              <a:t>ede k anticipaci budoucího jednání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29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MNS x 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MNS </a:t>
            </a:r>
            <a:r>
              <a:rPr lang="en-GB" dirty="0" err="1" smtClean="0"/>
              <a:t>zdůrazňují</a:t>
            </a:r>
            <a:r>
              <a:rPr lang="en-GB" dirty="0" smtClean="0"/>
              <a:t> </a:t>
            </a:r>
            <a:r>
              <a:rPr lang="en-GB" dirty="0" err="1" smtClean="0"/>
              <a:t>behaviorální</a:t>
            </a:r>
            <a:r>
              <a:rPr lang="en-GB" dirty="0" smtClean="0"/>
              <a:t> </a:t>
            </a:r>
            <a:r>
              <a:rPr lang="en-GB" dirty="0" err="1" smtClean="0"/>
              <a:t>reakce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sociální</a:t>
            </a:r>
            <a:r>
              <a:rPr lang="en-GB" dirty="0" smtClean="0"/>
              <a:t> </a:t>
            </a:r>
            <a:r>
              <a:rPr lang="en-GB" dirty="0" err="1" smtClean="0"/>
              <a:t>podněty</a:t>
            </a:r>
            <a:r>
              <a:rPr lang="en-GB" dirty="0" smtClean="0"/>
              <a:t> </a:t>
            </a:r>
            <a:endParaRPr lang="cs-CZ" dirty="0" smtClean="0"/>
          </a:p>
          <a:p>
            <a:r>
              <a:rPr lang="cs-CZ" dirty="0" smtClean="0"/>
              <a:t>MENT navazuje na činnost MNS, jde o vyšší úroveň zpracování</a:t>
            </a:r>
          </a:p>
          <a:p>
            <a:r>
              <a:rPr lang="en-GB" dirty="0" smtClean="0"/>
              <a:t>MENT </a:t>
            </a:r>
            <a:r>
              <a:rPr lang="en-GB" dirty="0" err="1" smtClean="0"/>
              <a:t>integruje</a:t>
            </a:r>
            <a:r>
              <a:rPr lang="en-GB" dirty="0" smtClean="0"/>
              <a:t> </a:t>
            </a:r>
            <a:r>
              <a:rPr lang="en-GB" dirty="0" err="1" smtClean="0"/>
              <a:t>tyto</a:t>
            </a:r>
            <a:r>
              <a:rPr lang="en-GB" dirty="0" smtClean="0"/>
              <a:t> </a:t>
            </a:r>
            <a:r>
              <a:rPr lang="en-GB" dirty="0" err="1" smtClean="0"/>
              <a:t>signály</a:t>
            </a:r>
            <a:r>
              <a:rPr lang="en-GB" dirty="0" smtClean="0"/>
              <a:t> </a:t>
            </a:r>
            <a:r>
              <a:rPr lang="en-GB" dirty="0" err="1" smtClean="0"/>
              <a:t>nižšího</a:t>
            </a:r>
            <a:r>
              <a:rPr lang="en-GB" dirty="0" smtClean="0"/>
              <a:t> </a:t>
            </a:r>
            <a:r>
              <a:rPr lang="en-GB" dirty="0" err="1" smtClean="0"/>
              <a:t>řádu</a:t>
            </a:r>
            <a:r>
              <a:rPr lang="cs-CZ" dirty="0" smtClean="0"/>
              <a:t> </a:t>
            </a:r>
            <a:r>
              <a:rPr lang="en-GB" dirty="0" smtClean="0"/>
              <a:t>se </a:t>
            </a:r>
            <a:r>
              <a:rPr lang="en-GB" dirty="0" err="1" smtClean="0"/>
              <a:t>složitějšími</a:t>
            </a:r>
            <a:r>
              <a:rPr lang="en-GB" dirty="0" smtClean="0"/>
              <a:t> </a:t>
            </a:r>
            <a:r>
              <a:rPr lang="en-GB" dirty="0" err="1" smtClean="0"/>
              <a:t>metaprocesy</a:t>
            </a:r>
            <a:r>
              <a:rPr lang="cs-CZ" dirty="0" smtClean="0"/>
              <a:t> </a:t>
            </a:r>
            <a:r>
              <a:rPr lang="en-GB" dirty="0" err="1" smtClean="0"/>
              <a:t>podporují</a:t>
            </a:r>
            <a:r>
              <a:rPr lang="cs-CZ" dirty="0" err="1" smtClean="0"/>
              <a:t>cími</a:t>
            </a:r>
            <a:r>
              <a:rPr lang="en-GB" dirty="0" smtClean="0"/>
              <a:t> </a:t>
            </a:r>
            <a:r>
              <a:rPr lang="en-GB" dirty="0" err="1" smtClean="0"/>
              <a:t>vědomé</a:t>
            </a:r>
            <a:r>
              <a:rPr lang="en-GB" dirty="0" smtClean="0"/>
              <a:t> </a:t>
            </a:r>
            <a:r>
              <a:rPr lang="en-GB" dirty="0" err="1" smtClean="0"/>
              <a:t>používání</a:t>
            </a:r>
            <a:r>
              <a:rPr lang="en-GB" dirty="0" smtClean="0"/>
              <a:t> </a:t>
            </a:r>
            <a:r>
              <a:rPr lang="en-GB" dirty="0" err="1" smtClean="0"/>
              <a:t>strategií</a:t>
            </a:r>
            <a:r>
              <a:rPr lang="en-GB" dirty="0" smtClean="0"/>
              <a:t> </a:t>
            </a:r>
            <a:r>
              <a:rPr lang="en-GB" dirty="0" err="1" smtClean="0"/>
              <a:t>učení</a:t>
            </a:r>
            <a:r>
              <a:rPr lang="en-GB" dirty="0" smtClean="0"/>
              <a:t> </a:t>
            </a:r>
            <a:r>
              <a:rPr lang="en-GB" dirty="0" err="1" smtClean="0"/>
              <a:t>souvisejících</a:t>
            </a:r>
            <a:r>
              <a:rPr lang="en-GB" dirty="0" smtClean="0"/>
              <a:t> s</a:t>
            </a:r>
            <a:r>
              <a:rPr lang="cs-CZ" dirty="0" smtClean="0"/>
              <a:t> </a:t>
            </a:r>
            <a:r>
              <a:rPr lang="en-GB" dirty="0" err="1" smtClean="0"/>
              <a:t>plánováním</a:t>
            </a:r>
            <a:r>
              <a:rPr lang="en-GB" dirty="0" smtClean="0"/>
              <a:t>, </a:t>
            </a:r>
            <a:r>
              <a:rPr lang="en-GB" dirty="0" err="1" smtClean="0"/>
              <a:t>monitorováním</a:t>
            </a:r>
            <a:r>
              <a:rPr lang="en-GB" dirty="0" smtClean="0"/>
              <a:t> a reflex</a:t>
            </a:r>
            <a:r>
              <a:rPr lang="cs-CZ" dirty="0" smtClean="0"/>
              <a:t>í</a:t>
            </a:r>
          </a:p>
          <a:p>
            <a:r>
              <a:rPr lang="cs-CZ" dirty="0" smtClean="0"/>
              <a:t>r</a:t>
            </a:r>
            <a:r>
              <a:rPr lang="en-GB" dirty="0" err="1" smtClean="0"/>
              <a:t>eflektivní</a:t>
            </a:r>
            <a:r>
              <a:rPr lang="en-GB" dirty="0" smtClean="0"/>
              <a:t> </a:t>
            </a:r>
            <a:r>
              <a:rPr lang="en-GB" dirty="0" err="1" smtClean="0"/>
              <a:t>procesy</a:t>
            </a:r>
            <a:r>
              <a:rPr lang="en-GB" dirty="0" smtClean="0"/>
              <a:t> MENT</a:t>
            </a:r>
            <a:r>
              <a:rPr lang="cs-CZ" dirty="0" smtClean="0"/>
              <a:t> </a:t>
            </a:r>
            <a:r>
              <a:rPr lang="en-GB" dirty="0" err="1" smtClean="0"/>
              <a:t>usilují</a:t>
            </a:r>
            <a:r>
              <a:rPr lang="en-GB" dirty="0" smtClean="0"/>
              <a:t> o </a:t>
            </a:r>
            <a:r>
              <a:rPr lang="en-GB" dirty="0" err="1" smtClean="0"/>
              <a:t>odhalení</a:t>
            </a:r>
            <a:r>
              <a:rPr lang="en-GB" dirty="0" smtClean="0"/>
              <a:t> </a:t>
            </a:r>
            <a:r>
              <a:rPr lang="en-GB" dirty="0" err="1" smtClean="0"/>
              <a:t>vhled</a:t>
            </a:r>
            <a:r>
              <a:rPr lang="cs-CZ" dirty="0" smtClean="0"/>
              <a:t>u</a:t>
            </a:r>
            <a:r>
              <a:rPr lang="en-GB" dirty="0" smtClean="0"/>
              <a:t> do </a:t>
            </a:r>
            <a:r>
              <a:rPr lang="en-GB" dirty="0" err="1" smtClean="0"/>
              <a:t>druhých</a:t>
            </a:r>
            <a:r>
              <a:rPr lang="en-GB" dirty="0" smtClean="0"/>
              <a:t>, aby </a:t>
            </a:r>
            <a:r>
              <a:rPr lang="en-GB" dirty="0" err="1" smtClean="0"/>
              <a:t>bylo</a:t>
            </a:r>
            <a:r>
              <a:rPr lang="en-GB" dirty="0" smtClean="0"/>
              <a:t> </a:t>
            </a:r>
            <a:r>
              <a:rPr lang="en-GB" dirty="0" err="1" smtClean="0"/>
              <a:t>možné</a:t>
            </a:r>
            <a:r>
              <a:rPr lang="en-GB" dirty="0" smtClean="0"/>
              <a:t> </a:t>
            </a:r>
            <a:r>
              <a:rPr lang="en-GB" dirty="0" err="1" smtClean="0"/>
              <a:t>vyvozovat</a:t>
            </a:r>
            <a:r>
              <a:rPr lang="en-GB" dirty="0" smtClean="0"/>
              <a:t> </a:t>
            </a:r>
            <a:r>
              <a:rPr lang="en-GB" dirty="0" err="1" smtClean="0"/>
              <a:t>závěry</a:t>
            </a:r>
            <a:r>
              <a:rPr lang="cs-CZ" dirty="0" smtClean="0"/>
              <a:t> týkající se </a:t>
            </a:r>
            <a:r>
              <a:rPr lang="en-GB" dirty="0" err="1" smtClean="0"/>
              <a:t>vnitřních</a:t>
            </a:r>
            <a:r>
              <a:rPr lang="en-GB" dirty="0" smtClean="0"/>
              <a:t> </a:t>
            </a:r>
            <a:r>
              <a:rPr lang="en-GB" dirty="0" err="1" smtClean="0"/>
              <a:t>kognitivních</a:t>
            </a:r>
            <a:r>
              <a:rPr lang="cs-CZ" dirty="0" smtClean="0"/>
              <a:t>,</a:t>
            </a:r>
            <a:r>
              <a:rPr lang="en-GB" dirty="0" smtClean="0"/>
              <a:t> </a:t>
            </a:r>
            <a:r>
              <a:rPr lang="en-GB" dirty="0" err="1" smtClean="0"/>
              <a:t>afektivních</a:t>
            </a:r>
            <a:r>
              <a:rPr lang="cs-CZ" dirty="0" smtClean="0"/>
              <a:t> a </a:t>
            </a:r>
            <a:r>
              <a:rPr lang="en-GB" dirty="0" err="1" smtClean="0"/>
              <a:t>motivačních</a:t>
            </a:r>
            <a:r>
              <a:rPr lang="en-GB" dirty="0" smtClean="0"/>
              <a:t> </a:t>
            </a:r>
            <a:r>
              <a:rPr lang="en-GB" dirty="0" err="1" smtClean="0"/>
              <a:t>stavech</a:t>
            </a:r>
            <a:r>
              <a:rPr lang="en-GB" dirty="0" smtClean="0"/>
              <a:t> </a:t>
            </a:r>
            <a:r>
              <a:rPr lang="en-GB" dirty="0" err="1" smtClean="0"/>
              <a:t>druhého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885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1953</TotalTime>
  <Words>774</Words>
  <Application>Microsoft Office PowerPoint</Application>
  <PresentationFormat>Širokoúhlá obrazovka</PresentationFormat>
  <Paragraphs>110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Neurologické poznatky  o sociálním učení</vt:lpstr>
      <vt:lpstr>Struktura prezentace</vt:lpstr>
      <vt:lpstr>Sociální učení</vt:lpstr>
      <vt:lpstr>Klíčové prvky sociálního učení</vt:lpstr>
      <vt:lpstr>Vliv sociálního kontextu na učení se jazykům</vt:lpstr>
      <vt:lpstr>Vliv sociálního kontextu na učení se jazykům</vt:lpstr>
      <vt:lpstr>Zrcadlové neurony - MNS</vt:lpstr>
      <vt:lpstr>Mentalizace - MENT</vt:lpstr>
      <vt:lpstr>MNS x MENT</vt:lpstr>
      <vt:lpstr>Důsledky MNS a MENT ve výuce</vt:lpstr>
      <vt:lpstr>Vrstevnické učení jako odměna  aneb  Role dopaminu</vt:lpstr>
      <vt:lpstr>Role dopaminu – důsledky pro výuku</vt:lpstr>
      <vt:lpstr>Co doopravdy testujeme didaktickými testy?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Neurologické poznatky o učení</dc:title>
  <dc:creator>Denisa Denglerová</dc:creator>
  <cp:lastModifiedBy>Denisa Denglerová</cp:lastModifiedBy>
  <cp:revision>26</cp:revision>
  <dcterms:created xsi:type="dcterms:W3CDTF">2023-11-23T19:57:01Z</dcterms:created>
  <dcterms:modified xsi:type="dcterms:W3CDTF">2023-11-25T10:29:46Z</dcterms:modified>
</cp:coreProperties>
</file>