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3" r:id="rId2"/>
    <p:sldId id="287" r:id="rId3"/>
    <p:sldId id="277" r:id="rId4"/>
    <p:sldId id="279" r:id="rId5"/>
    <p:sldId id="286" r:id="rId6"/>
    <p:sldId id="278" r:id="rId7"/>
    <p:sldId id="289" r:id="rId8"/>
    <p:sldId id="280" r:id="rId9"/>
    <p:sldId id="281" r:id="rId10"/>
    <p:sldId id="282" r:id="rId11"/>
    <p:sldId id="283" r:id="rId12"/>
    <p:sldId id="288" r:id="rId1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ítejte" id="{E75E278A-FF0E-49A4-B170-79828D63BBAD}">
          <p14:sldIdLst>
            <p14:sldId id="273"/>
            <p14:sldId id="287"/>
            <p14:sldId id="277"/>
            <p14:sldId id="279"/>
            <p14:sldId id="286"/>
            <p14:sldId id="278"/>
            <p14:sldId id="289"/>
            <p14:sldId id="280"/>
            <p14:sldId id="281"/>
            <p14:sldId id="282"/>
            <p14:sldId id="283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8F8F8"/>
    <a:srgbClr val="D24726"/>
    <a:srgbClr val="D2B4A6"/>
    <a:srgbClr val="734F29"/>
    <a:srgbClr val="DD462F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6" autoAdjust="0"/>
    <p:restoredTop sz="94296" autoAdjust="0"/>
  </p:normalViewPr>
  <p:slideViewPr>
    <p:cSldViewPr snapToGrid="0">
      <p:cViewPr varScale="1">
        <p:scale>
          <a:sx n="108" d="100"/>
          <a:sy n="108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398CC7B-B301-4BBA-AE87-4E52C9A3D2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7C3E14D-0DCE-4118-BE0E-6A02063B1E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5C5B7-6224-4272-A6B7-ACD8A02118EE}" type="datetime1">
              <a:rPr lang="cs-CZ" smtClean="0"/>
              <a:t>09.12.2023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4FA25E-1626-4E66-AB12-D8384DB95B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20A2C9-DD5C-4A30-9893-205B003939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1A96C-6FC6-4FE6-BE0A-A53FBFE87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341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6EFD9-B336-4024-8D97-B59BCDA361EB}" type="datetime1">
              <a:rPr lang="cs-CZ" noProof="0" smtClean="0"/>
              <a:pPr/>
              <a:t>09.12.2023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r>
              <a:rPr lang="cs-CZ" noProof="0"/>
              <a:t>a</a:t>
            </a:r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 předlohy textů.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055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799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819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13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14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38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34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77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23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89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6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62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24828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2E5874-E1F3-40BA-BEB3-3C2045017045}" type="datetime1">
              <a:rPr lang="cs-CZ" noProof="0" smtClean="0"/>
              <a:pPr/>
              <a:t>09.12.2023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D53E609-D780-4924-BC00-CA8B7C014FF8}" type="datetime1">
              <a:rPr lang="cs-CZ" noProof="0" smtClean="0"/>
              <a:pPr/>
              <a:t>09.12.2023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29952" y="331987"/>
            <a:ext cx="11204848" cy="2389365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FORMATIVNÍ HODNOCENÍ – MÝTY, FAKTA, DOMNĚNKY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529952" y="2539405"/>
            <a:ext cx="10929231" cy="1794538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(NE)POMOHLA FORMATIVNÍMU HODNOCENÍ RESPONZIVNÍ VÝUKA? 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52626C97-3320-6BB6-72F5-C12B3A6406B4}"/>
              </a:ext>
            </a:extLst>
          </p:cNvPr>
          <p:cNvSpPr txBox="1">
            <a:spLocks/>
          </p:cNvSpPr>
          <p:nvPr/>
        </p:nvSpPr>
        <p:spPr>
          <a:xfrm>
            <a:off x="783784" y="4660900"/>
            <a:ext cx="10929231" cy="97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Chudík</a:t>
            </a:r>
          </a:p>
        </p:txBody>
      </p:sp>
    </p:spTree>
    <p:extLst>
      <p:ext uri="{BB962C8B-B14F-4D97-AF65-F5344CB8AC3E}">
        <p14:creationId xmlns:p14="http://schemas.microsoft.com/office/powerpoint/2010/main" val="16153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309" y="136186"/>
            <a:ext cx="10749367" cy="1072681"/>
          </a:xfrm>
        </p:spPr>
        <p:txBody>
          <a:bodyPr rtlCol="0">
            <a:normAutofit/>
          </a:bodyPr>
          <a:lstStyle/>
          <a:p>
            <a:pPr lvl="0" algn="ctr" rtl="0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JAK DÁLE …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7820" y="1439694"/>
            <a:ext cx="12042843" cy="5282119"/>
          </a:xfrm>
        </p:spPr>
        <p:txBody>
          <a:bodyPr rtlCol="0">
            <a:normAutofit fontScale="40000" lnSpcReduction="20000"/>
          </a:bodyPr>
          <a:lstStyle/>
          <a:p>
            <a:pPr algn="ctr"/>
            <a:r>
              <a:rPr lang="cs-CZ" sz="35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 vnímám responzivní výuku a formativní hodnocení přes všechna úskalí?</a:t>
            </a:r>
          </a:p>
          <a:p>
            <a:pPr algn="ctr"/>
            <a:r>
              <a:rPr lang="cs-CZ" sz="3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 </a:t>
            </a:r>
            <a:r>
              <a:rPr lang="cs-CZ" sz="3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responzivně</a:t>
            </a:r>
            <a:r>
              <a:rPr lang="cs-CZ" sz="3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znamená </a:t>
            </a:r>
            <a:r>
              <a:rPr lang="cs-CZ" sz="3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být vnímavý k potřebám a rozdílným stylům učení každého žáka, pro kterého jsem vytvořil vhodné podmínky, aby dosáhl individuálního úspěchu, který vede k jeho pokroku. Vytvářím tak podmínky pro jeho motivaci. </a:t>
            </a:r>
            <a:endParaRPr lang="cs-CZ" sz="3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Pomáhá mi:</a:t>
            </a:r>
          </a:p>
          <a:p>
            <a:pPr rtl="0"/>
            <a:r>
              <a:rPr lang="cs-C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rozmanitost výuky </a:t>
            </a: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vhodné materiály a aktivity</a:t>
            </a:r>
            <a:r>
              <a:rPr lang="cs-C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rtl="0"/>
            <a:r>
              <a:rPr lang="cs-C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důkladná diagnostika - </a:t>
            </a: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pozorování práce žáků a vyhodnocování výsledků jejich práce,</a:t>
            </a:r>
          </a:p>
          <a:p>
            <a:pPr rtl="0"/>
            <a:r>
              <a:rPr lang="cs-C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flexibilita – </a:t>
            </a: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se situace nevyvíjí podle očekávání, měním strategii a někdy i náplň hodiny,</a:t>
            </a:r>
          </a:p>
          <a:p>
            <a:pPr rtl="0"/>
            <a:r>
              <a:rPr lang="cs-C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stále sleduji a povzbuzuji k aktivitě, činnostem práce žáků – </a:t>
            </a: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skupinová práce, práce ve dvojicích, individuální práce, </a:t>
            </a:r>
          </a:p>
          <a:p>
            <a:pPr rtl="0"/>
            <a:r>
              <a:rPr lang="cs-C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individuální podpora – </a:t>
            </a: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krátká zpětná vazba,</a:t>
            </a:r>
          </a:p>
          <a:p>
            <a:pPr rtl="0"/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cs-C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sebehodnocení</a:t>
            </a: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při všech vhodných situacích, </a:t>
            </a:r>
          </a:p>
          <a:p>
            <a:pPr rtl="0"/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cs-C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písemná</a:t>
            </a: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zpětná vazba </a:t>
            </a: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“žák si ji musí zasloužit“.</a:t>
            </a:r>
          </a:p>
          <a:p>
            <a:pPr rtl="0"/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cs-C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neustále mít na paměti </a:t>
            </a: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studijní autonomie, sebehodnocení.</a:t>
            </a:r>
          </a:p>
          <a:p>
            <a:pPr rtl="0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mám potřebu to zdůraznit?</a:t>
            </a: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6">
            <a:extLst>
              <a:ext uri="{FF2B5EF4-FFF2-40B4-BE49-F238E27FC236}">
                <a16:creationId xmlns:a16="http://schemas.microsoft.com/office/drawing/2014/main" id="{EF9CA759-99BF-0D70-50C3-2BC02C20F440}"/>
              </a:ext>
            </a:extLst>
          </p:cNvPr>
          <p:cNvSpPr txBox="1">
            <a:spLocks/>
          </p:cNvSpPr>
          <p:nvPr/>
        </p:nvSpPr>
        <p:spPr>
          <a:xfrm>
            <a:off x="71337" y="1439694"/>
            <a:ext cx="12042843" cy="52821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8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Obsah obrázku venku, kolo, Kola jízdních kol, batole&#10;&#10;Popis byl vytvořen automaticky">
            <a:extLst>
              <a:ext uri="{FF2B5EF4-FFF2-40B4-BE49-F238E27FC236}">
                <a16:creationId xmlns:a16="http://schemas.microsoft.com/office/drawing/2014/main" id="{4557E29F-267D-E8D9-133F-84EBE2FB6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330942"/>
            <a:ext cx="1928814" cy="2174728"/>
          </a:xfrm>
          <a:prstGeom prst="rect">
            <a:avLst/>
          </a:prstGeom>
        </p:spPr>
      </p:pic>
      <p:pic>
        <p:nvPicPr>
          <p:cNvPr id="10" name="Obrázek 9" descr="Obsah obrázku venku, strom, území, kolo&#10;&#10;Popis byl vytvořen automaticky">
            <a:extLst>
              <a:ext uri="{FF2B5EF4-FFF2-40B4-BE49-F238E27FC236}">
                <a16:creationId xmlns:a16="http://schemas.microsoft.com/office/drawing/2014/main" id="{D83265E4-3E88-B46A-C77E-62D85BEE5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74" y="4330942"/>
            <a:ext cx="1631046" cy="21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7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309" y="136186"/>
            <a:ext cx="10749367" cy="1072681"/>
          </a:xfrm>
        </p:spPr>
        <p:txBody>
          <a:bodyPr rtlCol="0">
            <a:normAutofit/>
          </a:bodyPr>
          <a:lstStyle/>
          <a:p>
            <a:pPr lvl="0" algn="ctr" rtl="0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FORMATIVNÍ HODNOCENÍ – RESPONZIVNÍ VÝUKA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7820" y="1439694"/>
            <a:ext cx="12042843" cy="5282119"/>
          </a:xfrm>
        </p:spPr>
        <p:txBody>
          <a:bodyPr rtlCol="0">
            <a:normAutofit/>
          </a:bodyPr>
          <a:lstStyle/>
          <a:p>
            <a:endParaRPr lang="cs-CZ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6">
            <a:extLst>
              <a:ext uri="{FF2B5EF4-FFF2-40B4-BE49-F238E27FC236}">
                <a16:creationId xmlns:a16="http://schemas.microsoft.com/office/drawing/2014/main" id="{9D796DFA-DF0A-5A5E-4F88-7A6AA6D15D07}"/>
              </a:ext>
            </a:extLst>
          </p:cNvPr>
          <p:cNvSpPr txBox="1">
            <a:spLocks/>
          </p:cNvSpPr>
          <p:nvPr/>
        </p:nvSpPr>
        <p:spPr>
          <a:xfrm>
            <a:off x="63500" y="1439694"/>
            <a:ext cx="12042843" cy="52821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B8CBABD1-8275-8726-31BE-D04509B866F8}"/>
              </a:ext>
            </a:extLst>
          </p:cNvPr>
          <p:cNvSpPr txBox="1">
            <a:spLocks/>
          </p:cNvSpPr>
          <p:nvPr/>
        </p:nvSpPr>
        <p:spPr>
          <a:xfrm>
            <a:off x="98357" y="1448881"/>
            <a:ext cx="12042843" cy="52821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b="1" kern="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PROTOŽE:</a:t>
            </a:r>
          </a:p>
          <a:p>
            <a:pPr marL="1600200" lvl="2" indent="-457200">
              <a:buFont typeface="Arial" panose="020B0604020202020204" pitchFamily="34" charset="0"/>
              <a:buAutoNum type="arabicPeriod"/>
            </a:pPr>
            <a:r>
              <a:rPr lang="cs-CZ" sz="2400" b="1" kern="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BUDOVÁNÍ SCHÉMAT			7. RADOST Z MATEMATIKY</a:t>
            </a:r>
          </a:p>
          <a:p>
            <a:pPr marL="1600200" lvl="2" indent="-457200">
              <a:buFont typeface="Arial" panose="020B0604020202020204" pitchFamily="34" charset="0"/>
              <a:buAutoNum type="arabicPeriod"/>
            </a:pPr>
            <a:r>
              <a:rPr lang="cs-CZ" sz="2400" b="1" kern="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PRÁCE V PROSTŘEDÍCH			8. VLASTNÍ POZNATEK</a:t>
            </a:r>
          </a:p>
          <a:p>
            <a:pPr marL="1600200" lvl="2" indent="-457200">
              <a:buAutoNum type="arabicPeriod"/>
            </a:pPr>
            <a:r>
              <a:rPr lang="cs-CZ" sz="2400" b="1" kern="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PROLÍNÁNÍ TÉMAT				9. ROLE UČITELE</a:t>
            </a:r>
          </a:p>
          <a:p>
            <a:pPr marL="1600200" lvl="2" indent="-457200">
              <a:buAutoNum type="arabicPeriod"/>
            </a:pPr>
            <a:r>
              <a:rPr lang="cs-CZ" sz="2400" b="1" kern="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ROZVOJ OSOBNOSTI			10. PRÁCE S CHYBOU</a:t>
            </a:r>
          </a:p>
          <a:p>
            <a:pPr marL="1600200" lvl="2" indent="-457200">
              <a:buAutoNum type="arabicPeriod"/>
            </a:pPr>
            <a:r>
              <a:rPr lang="cs-CZ" sz="2400" b="1" kern="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SKUTEČNÁ MOTIVACE			11. PŘIMĚŘENÉ VÝZVY</a:t>
            </a:r>
          </a:p>
          <a:p>
            <a:pPr marL="1600200" lvl="2" indent="-457200">
              <a:buAutoNum type="arabicPeriod"/>
            </a:pPr>
            <a:r>
              <a:rPr lang="cs-CZ" sz="2400" b="1" kern="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REÁLNÉ ZKUŠENOSTI			12. PODPORA A SPOLUPRÁCE</a:t>
            </a:r>
          </a:p>
          <a:p>
            <a:pPr algn="ctr"/>
            <a:endParaRPr lang="cs-CZ" sz="2000" b="1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29952" y="331987"/>
            <a:ext cx="11204848" cy="615771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přeji hodně úspěchů v naší práci.</a:t>
            </a:r>
            <a:b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Jan Ámos Komenský: „Ne ze souhlasu, ale z pochybnosti se rodí pokrok.“</a:t>
            </a:r>
            <a:r>
              <a:rPr lang="cs-CZ" sz="3200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cs-CZ" sz="3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29952" y="331987"/>
            <a:ext cx="11204848" cy="615771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UPOZORNĚNÍ</a:t>
            </a:r>
            <a:b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Informace, které uvidíte a uslyšíte, jsou založeny na osobních zkušenostech, poznání a literatuře, která se tématem zabývá. </a:t>
            </a:r>
            <a:b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Vyjadřují mé osobní postoje a názory, se kterými se nemusíte ztotožnit.</a:t>
            </a: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Jan Ámos Komenský: “Ne ze souhlasu, ale z pochybnosti se rodí pokrok.“</a:t>
            </a:r>
            <a:r>
              <a:rPr lang="cs-CZ" sz="3200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cs-CZ" sz="3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309" y="136186"/>
            <a:ext cx="10749367" cy="1072681"/>
          </a:xfrm>
        </p:spPr>
        <p:txBody>
          <a:bodyPr rtlCol="0">
            <a:normAutofit/>
          </a:bodyPr>
          <a:lstStyle/>
          <a:p>
            <a:pPr lvl="0" algn="ctr" rtl="0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FORMATIVNÍ HODNOCENÍ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1445114"/>
            <a:ext cx="11926111" cy="5126477"/>
          </a:xfrm>
        </p:spPr>
        <p:txBody>
          <a:bodyPr rtlCol="0">
            <a:normAutofit/>
          </a:bodyPr>
          <a:lstStyle/>
          <a:p>
            <a:pPr rtl="0"/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motivem k takovému zamyšlení po 10 letech s formativním hodnocením?</a:t>
            </a: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95" y="5876069"/>
            <a:ext cx="1846819" cy="438747"/>
          </a:xfrm>
          <a:prstGeom prst="rect">
            <a:avLst/>
          </a:prstGeom>
        </p:spPr>
      </p:pic>
      <p:pic>
        <p:nvPicPr>
          <p:cNvPr id="5" name="Obrázek 4" descr="Obsah obrázku Barevnost, semafor&#10;&#10;Popis byl vytvořen automaticky">
            <a:extLst>
              <a:ext uri="{FF2B5EF4-FFF2-40B4-BE49-F238E27FC236}">
                <a16:creationId xmlns:a16="http://schemas.microsoft.com/office/drawing/2014/main" id="{3850D4E3-81AA-BC4B-98C6-3AFD53069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9" y="2324606"/>
            <a:ext cx="746300" cy="1535245"/>
          </a:xfrm>
          <a:prstGeom prst="rect">
            <a:avLst/>
          </a:prstGeom>
        </p:spPr>
      </p:pic>
      <p:pic>
        <p:nvPicPr>
          <p:cNvPr id="9" name="Obrázek 8" descr="Obsah obrázku interiér, kupa&#10;&#10;Popis byl vytvořen automaticky">
            <a:extLst>
              <a:ext uri="{FF2B5EF4-FFF2-40B4-BE49-F238E27FC236}">
                <a16:creationId xmlns:a16="http://schemas.microsoft.com/office/drawing/2014/main" id="{9803621C-714F-59E5-1B33-6498D3161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31" y="4538258"/>
            <a:ext cx="1992279" cy="2077258"/>
          </a:xfrm>
          <a:prstGeom prst="rect">
            <a:avLst/>
          </a:prstGeom>
        </p:spPr>
      </p:pic>
      <p:pic>
        <p:nvPicPr>
          <p:cNvPr id="12" name="Obrázek 11" descr="Obsah obrázku text, interiér, jídlo&#10;&#10;Popis byl vytvořen automaticky">
            <a:extLst>
              <a:ext uri="{FF2B5EF4-FFF2-40B4-BE49-F238E27FC236}">
                <a16:creationId xmlns:a16="http://schemas.microsoft.com/office/drawing/2014/main" id="{19274173-6FEA-2C34-56EE-53AFF1DD7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54" y="4691123"/>
            <a:ext cx="1663912" cy="1961562"/>
          </a:xfrm>
          <a:prstGeom prst="rect">
            <a:avLst/>
          </a:prstGeom>
        </p:spPr>
      </p:pic>
      <p:pic>
        <p:nvPicPr>
          <p:cNvPr id="15" name="Obrázek 14" descr="Obsah obrázku text, účtenka, snímek obrazovky, Paralelní&#10;&#10;Popis byl vytvořen automaticky">
            <a:extLst>
              <a:ext uri="{FF2B5EF4-FFF2-40B4-BE49-F238E27FC236}">
                <a16:creationId xmlns:a16="http://schemas.microsoft.com/office/drawing/2014/main" id="{70262302-4201-3DF0-3AF6-A3ED85BF1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92" y="2017931"/>
            <a:ext cx="3166766" cy="4840069"/>
          </a:xfrm>
          <a:prstGeom prst="rect">
            <a:avLst/>
          </a:prstGeom>
        </p:spPr>
      </p:pic>
      <p:pic>
        <p:nvPicPr>
          <p:cNvPr id="17" name="Obrázek 16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F09168F2-11A3-A98F-887C-F9FE849300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00" y="1383186"/>
            <a:ext cx="3575989" cy="3204372"/>
          </a:xfrm>
          <a:prstGeom prst="rect">
            <a:avLst/>
          </a:prstGeom>
        </p:spPr>
      </p:pic>
      <p:pic>
        <p:nvPicPr>
          <p:cNvPr id="19" name="Obrázek 18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A19C855D-B454-9F73-CD9E-564C824B94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71" y="4707723"/>
            <a:ext cx="3575989" cy="2064438"/>
          </a:xfrm>
          <a:prstGeom prst="rect">
            <a:avLst/>
          </a:prstGeom>
        </p:spPr>
      </p:pic>
      <p:pic>
        <p:nvPicPr>
          <p:cNvPr id="21" name="Obrázek 20" descr="Obsah obrázku Dětské kresby, kreslené, kresba, emotikona&#10;&#10;Popis byl vytvořen automaticky">
            <a:extLst>
              <a:ext uri="{FF2B5EF4-FFF2-40B4-BE49-F238E27FC236}">
                <a16:creationId xmlns:a16="http://schemas.microsoft.com/office/drawing/2014/main" id="{6FE331CB-FE56-9482-9307-F0B3FF5554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27" y="1790590"/>
            <a:ext cx="1403110" cy="272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309" y="136186"/>
            <a:ext cx="10749367" cy="1072681"/>
          </a:xfrm>
        </p:spPr>
        <p:txBody>
          <a:bodyPr rtlCol="0">
            <a:normAutofit/>
          </a:bodyPr>
          <a:lstStyle/>
          <a:p>
            <a:pPr lvl="0" algn="ctr" rtl="0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RESPONZIVNÍ VÝUKA – citáty z knihy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1439694"/>
            <a:ext cx="12042843" cy="5282119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cs-CZ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Učení vyžaduje „hodně specifických znalostí a hodně cíleného procvičování použití těchto znalostí.“ (</a:t>
            </a:r>
            <a:r>
              <a:rPr lang="cs-CZ" sz="1800" b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Christodoulou</a:t>
            </a:r>
            <a:r>
              <a:rPr lang="cs-CZ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2017)</a:t>
            </a:r>
          </a:p>
          <a:p>
            <a:pPr algn="ctr"/>
            <a:r>
              <a:rPr lang="cs-CZ" sz="18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„Responzivní výuka používá hodnocení ve formativní funkci, aby zjistila, co se žáci už naučili. Díky tomu se vyhne rozptýlení a zkreslení, které může způsobit </a:t>
            </a:r>
            <a:r>
              <a:rPr lang="cs-CZ" sz="1800" b="1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sumativní</a:t>
            </a:r>
            <a:r>
              <a:rPr lang="cs-CZ" sz="18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hodnocení.“</a:t>
            </a:r>
          </a:p>
          <a:p>
            <a:pPr algn="ctr"/>
            <a:r>
              <a:rPr lang="cs-CZ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„Špachtle, barevné kelímky, semafor pětkrát za hodinu, palec nahoru, dolů, lepící papírky s hvězdičkami pro sebehodnocení, načmárané emotikony pro vyjádření pocitů na konci hodiny… to vše vedlo k absurdnímu zjednodušení. Vedení mnoha škol tak prosazovala hodnocení pro učení  spíše formálně, než že by prosazovala jeho myšlenku. To zahrnovalo školou nařízené plány hodin, pokyny k pozorování, kontrola pokroku a nekonečné schůzky… Okázalé techniky hodnocení pro učení … se staly ortodoxním názorem prosazovaným vládním agenturou pro standardy vzdělávání a inspektoři začali být posedlí tím, aby dokázali sdělit , na jaké úrovni jsou.“ </a:t>
            </a:r>
          </a:p>
          <a:p>
            <a:pPr algn="ctr"/>
            <a:r>
              <a:rPr lang="cs-CZ" sz="1800" b="1" kern="1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„Responzivní výuka se nesoustředí na techniky formativního hodnocení, nýbrž na jeho principy, přičemž těží ze zkušeností nashromážděných za více než 20 let fungování hodnocení pro učení.“</a:t>
            </a:r>
          </a:p>
          <a:p>
            <a:pPr algn="ctr"/>
            <a:r>
              <a:rPr lang="cs-CZ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“Skrývání učení za zábavné činnosti žáky pro předmět nijak nenadchlo.“</a:t>
            </a:r>
          </a:p>
          <a:p>
            <a:endParaRPr lang="cs-CZ" sz="18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309" y="136186"/>
            <a:ext cx="10749367" cy="1072681"/>
          </a:xfrm>
        </p:spPr>
        <p:txBody>
          <a:bodyPr rtlCol="0">
            <a:normAutofit/>
          </a:bodyPr>
          <a:lstStyle/>
          <a:p>
            <a:pPr lvl="0" algn="ctr" rtl="0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FORMATIVNÍ HODNOCENÍ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16730" y="1445114"/>
            <a:ext cx="11926111" cy="5276700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motivem k takovému zamyšlení po 10 letech s formativním hodnocením?</a:t>
            </a:r>
          </a:p>
          <a:p>
            <a:pPr rtl="0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- vyhodnocování dopadů formativního hodnocení (především písemná podoba zpětné vazby, výsledky klasifikovaných testů, současný stav žáků)</a:t>
            </a:r>
          </a:p>
          <a:p>
            <a:pPr rtl="0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vynaložená energie a čas věnovaný poskytování zpětné vazbě</a:t>
            </a:r>
          </a:p>
          <a:p>
            <a:pPr rtl="0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ČŠI </a:t>
            </a:r>
          </a:p>
          <a:p>
            <a:pPr rtl="0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rodiče</a:t>
            </a:r>
          </a:p>
          <a:p>
            <a:pPr rtl="0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zřizovatel (vedení školy, kolegové, asistenti pedagoga….)</a:t>
            </a:r>
          </a:p>
          <a:p>
            <a:pPr rtl="0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formativní hodnocení na 2. stupni se výrazně liší od 1. stupně</a:t>
            </a:r>
          </a:p>
          <a:p>
            <a:pPr rtl="0"/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309" y="136186"/>
            <a:ext cx="10749367" cy="1072681"/>
          </a:xfrm>
        </p:spPr>
        <p:txBody>
          <a:bodyPr rtlCol="0">
            <a:normAutofit/>
          </a:bodyPr>
          <a:lstStyle/>
          <a:p>
            <a:pPr lvl="0" algn="ctr" rtl="0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FORMATIVNÍ HODNOCENÍ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1439694"/>
            <a:ext cx="12042843" cy="5282119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Co jsem si musel připomenout?</a:t>
            </a:r>
          </a:p>
          <a:p>
            <a:pPr algn="ctr"/>
            <a:r>
              <a:rPr lang="cs-CZ" sz="180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mativní hodnocení zahrnuje průběžné sledování pokroku žáků, což může zahrnovat různé metody: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cs-CZ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Zpětná vazba: </a:t>
            </a:r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Poskytování konstruktivní zpětné vazby žákům na základě jejich práce či odpovědí.</a:t>
            </a:r>
            <a:endParaRPr lang="cs-CZ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cs-CZ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Otázky a diskuse: </a:t>
            </a:r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Kladení otevřených otázek a podněcování diskuse, aby se žáci aktivně zapojili a sdělovali své   myšlenky.</a:t>
            </a:r>
            <a:endParaRPr lang="cs-CZ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cs-CZ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Portfolia:</a:t>
            </a:r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Sbírání prací nebo projektů studentů, což umožňuje sledovat jejich pokrok a rozvoj.</a:t>
            </a:r>
            <a:endParaRPr lang="cs-CZ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4. </a:t>
            </a:r>
            <a:r>
              <a:rPr lang="cs-CZ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Vrstevnické hodnocení: </a:t>
            </a:r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Zapojení studentů do hodnocení práce svých spolužáků podle stanovených kritérií.</a:t>
            </a:r>
            <a:endParaRPr lang="cs-CZ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5. </a:t>
            </a:r>
            <a:r>
              <a:rPr lang="cs-CZ" sz="1800" b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Sebekorekce</a:t>
            </a:r>
            <a:r>
              <a:rPr lang="cs-CZ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reflexe: </a:t>
            </a:r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Podpora studentů, aby sami posuzovali svou práci a reflektovali nad svým pokrokem.</a:t>
            </a:r>
            <a:endParaRPr lang="cs-CZ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6. </a:t>
            </a:r>
            <a:r>
              <a:rPr lang="cs-CZ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Formativní testy: </a:t>
            </a:r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Krátké kvízy nebo testy, které pomáhají identifikovat slabá místa a potřeby studentů.</a:t>
            </a:r>
            <a:endParaRPr lang="cs-CZ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Formativní hodnocení je součástí vyučování, prostupuje učení, je průběžné a zaměřuje se na proces učení. Vede ke stanovování výchovně – vzdělávacích cílů.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309" y="136186"/>
            <a:ext cx="10749367" cy="1072681"/>
          </a:xfrm>
        </p:spPr>
        <p:txBody>
          <a:bodyPr rtlCol="0">
            <a:normAutofit/>
          </a:bodyPr>
          <a:lstStyle/>
          <a:p>
            <a:pPr lvl="0" algn="ctr" rtl="0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RESPONZIVNÍ VÝUKA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1439694"/>
            <a:ext cx="12042843" cy="5282119"/>
          </a:xfrm>
        </p:spPr>
        <p:txBody>
          <a:bodyPr rtlCol="0">
            <a:normAutofit fontScale="77500" lnSpcReduction="20000"/>
          </a:bodyPr>
          <a:lstStyle/>
          <a:p>
            <a:pPr algn="ctr"/>
            <a:r>
              <a:rPr lang="cs-CZ" sz="26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Responzivní výuka klade důraz na individuální potřeby žáků a poskytuje prostředky pro optimalizaci jejich učebního procesu. To může zlepšit výsledky žáků několika způsoby:</a:t>
            </a:r>
          </a:p>
          <a:p>
            <a:pPr algn="ctr"/>
            <a:endParaRPr lang="cs-CZ" sz="2600" b="1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1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Personalizace výuky: </a:t>
            </a:r>
            <a:r>
              <a:rPr lang="cs-CZ" sz="2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Pomáhá žákům učit se svým vlastním tempem a stylem, což podporuje jejich efektivitu a pochopení.</a:t>
            </a:r>
            <a:endParaRPr lang="cs-CZ" sz="21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1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Zapojení žáků: </a:t>
            </a:r>
            <a:r>
              <a:rPr lang="cs-CZ" sz="2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Aktivní zapojení a motivace žáků k učení prostřednictvím metody, která odpovídá jejich potřebám a zájmům.</a:t>
            </a:r>
            <a:endParaRPr lang="cs-CZ" sz="21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1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Průběžné hodnocení: </a:t>
            </a:r>
            <a:r>
              <a:rPr lang="cs-CZ" sz="2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Poskytování zpětné vazby v průběhu výuky, což umožňuje učitelům rychle reagovat na potřeby žáků a přizpůsobit výuku.</a:t>
            </a:r>
            <a:endParaRPr lang="cs-CZ" sz="21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1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Rozvoj dovedností: </a:t>
            </a:r>
            <a:r>
              <a:rPr lang="cs-CZ" sz="2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Pomáhá žákům rozvíjet dovednosti, které potřebují a které jsou relevantní pro stanovené učební cíle.</a:t>
            </a:r>
            <a:endParaRPr lang="cs-CZ" sz="21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1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Podpora různorodosti: </a:t>
            </a:r>
            <a:r>
              <a:rPr lang="cs-CZ" sz="2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Responzivní výuka se může lépe přizpůsobit různorodým potřebám žáků různých schopností, talentů a stylů učení.</a:t>
            </a:r>
            <a:endParaRPr lang="cs-CZ" sz="21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Tím, že se vyučování více přizpůsobuje potřebám jednotlivých žáků, mají větší šanci dosáhnout svého plného potenciálu a zlepšit své výsledky.</a:t>
            </a:r>
            <a:endParaRPr lang="cs-CZ" sz="24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309" y="136186"/>
            <a:ext cx="10749367" cy="1072681"/>
          </a:xfrm>
        </p:spPr>
        <p:txBody>
          <a:bodyPr rtlCol="0">
            <a:normAutofit/>
          </a:bodyPr>
          <a:lstStyle/>
          <a:p>
            <a:pPr lvl="0" algn="ctr" rtl="0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RIZIKA SPOJENÁ S FORMATIVNÍM HODNOCENÍM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1439694"/>
            <a:ext cx="12042843" cy="5282119"/>
          </a:xfrm>
        </p:spPr>
        <p:txBody>
          <a:bodyPr rtlCol="0">
            <a:normAutofit fontScale="92500" lnSpcReduction="10000"/>
          </a:bodyPr>
          <a:lstStyle/>
          <a:p>
            <a:pPr lvl="0" algn="just"/>
            <a:r>
              <a:rPr lang="cs-CZ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Přílišný tlak:</a:t>
            </a:r>
            <a:r>
              <a:rPr lang="cs-CZ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Pokud není správně implementováno, může se stát zdrojem stresu pro žáky, pokud jsou vystaveni přílišnému množství hodnocení, nebo pokud není zpětná vazba konstruktivní.</a:t>
            </a:r>
            <a:endParaRPr lang="cs-CZ" sz="20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cs-CZ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Nedostatečná variabilita:</a:t>
            </a:r>
            <a:r>
              <a:rPr lang="cs-CZ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Používání pouze jedné formy formativního hodnocení může vést k zkreslení výsledků a neposkytování celkového obrazu žákova pokroku. </a:t>
            </a:r>
          </a:p>
          <a:p>
            <a:pPr lvl="0" algn="just"/>
            <a:r>
              <a:rPr lang="cs-CZ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Nedostatečné využití dat:</a:t>
            </a:r>
            <a:r>
              <a:rPr lang="cs-CZ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Shromažďování informací o pokroku žáků nemusí automaticky znamenat, že tyto informace budou správně využity pro přizpůsobení výuky. Nedostatečné použití dat může snížit efektivitu formativního hodnocení.</a:t>
            </a:r>
            <a:endParaRPr lang="cs-CZ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cs-CZ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Nesprávná interpretace výsledků: </a:t>
            </a:r>
            <a:r>
              <a:rPr lang="cs-CZ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Chybné či nedostatečné pochopení výsledků formativního hodnocení může vést k nesprávným závěrům o žácích a jejich potřebách.</a:t>
            </a:r>
            <a:endParaRPr lang="cs-CZ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cs-CZ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Nedostatečné začlenění do výuky:</a:t>
            </a:r>
            <a:r>
              <a:rPr lang="cs-CZ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Když není formativní hodnocení integrováno do výuky samotné a není využíváno pro přizpůsobení výuky potřebám žáků, může ztrácet na svém potenciálu.</a:t>
            </a:r>
          </a:p>
          <a:p>
            <a:pPr lvl="0" algn="just"/>
            <a:r>
              <a:rPr lang="cs-CZ" sz="2000" b="1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další </a:t>
            </a:r>
            <a:r>
              <a:rPr lang="cs-CZ" sz="2000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čas, objektivita hodnotitele….</a:t>
            </a:r>
          </a:p>
          <a:p>
            <a:endParaRPr lang="cs-CZ" sz="1800" b="1" kern="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309" y="136186"/>
            <a:ext cx="10749367" cy="1072681"/>
          </a:xfrm>
        </p:spPr>
        <p:txBody>
          <a:bodyPr rtlCol="0">
            <a:normAutofit/>
          </a:bodyPr>
          <a:lstStyle/>
          <a:p>
            <a:pPr lvl="0" algn="ctr" rtl="0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RIZIKA SPOJENÁ S RESPONZIVNÍ VÝUKOU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7820" y="1439694"/>
            <a:ext cx="12042843" cy="5282119"/>
          </a:xfrm>
        </p:spPr>
        <p:txBody>
          <a:bodyPr rtlCol="0"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cs-CZ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Nedostatečná dostupnost podpory:</a:t>
            </a:r>
            <a:r>
              <a:rPr lang="cs-CZ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Někdy může být obtížné zajistit dostatek podpory pro individuální přístup ke každému žákovi, což může znamenat, že někteří žáci nezískají potřebnou podporu.</a:t>
            </a:r>
            <a:endParaRPr lang="cs-CZ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 nerovností:</a:t>
            </a:r>
            <a:r>
              <a:rPr lang="cs-CZ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Pokud není responzivní výuka správně navržena, může zvýraznit nerovnosti vzdělávacích možností mezi žáky, protože někteří mohou mít větší přístup k podpoře než jiní.</a:t>
            </a:r>
            <a:endParaRPr lang="cs-CZ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Náročnější správa třídy: </a:t>
            </a:r>
            <a:r>
              <a:rPr lang="cs-CZ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Učitelé mohou mít problém spravovat individuální potřeby většího počtu žáků ve třídě, což může být náročné na čas.</a:t>
            </a:r>
            <a:endParaRPr lang="cs-CZ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Nedostatečné hodnocení:</a:t>
            </a:r>
            <a:r>
              <a:rPr lang="cs-CZ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Pokud není správně vyhodnocováno, jaký vliv má responzivní výuka na žáky, může se stát, že není účinné nebo se nedostatečně rozvíjí.</a:t>
            </a:r>
            <a:endParaRPr lang="cs-CZ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Potřeba speciálního školení pro učitele:</a:t>
            </a:r>
            <a:r>
              <a:rPr lang="cs-CZ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Efektivní responzivní výuka vyžaduje od učitelů speciální dovednosti a přístupy, a pokud nejsou dostatečně vyškoleni, může být obtížné plně realizovat tento přístup. </a:t>
            </a:r>
            <a:endParaRPr lang="cs-CZ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cs-CZ" sz="18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okument Vítá vá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7622688_TF16391504" id="{48DF1BCD-BA37-472E-BA24-64FFA6F380B3}" vid="{03E56520-7651-4589-99B7-FB95DDC1F98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Dokument Vítá vás</Template>
  <TotalTime>334</TotalTime>
  <Words>1302</Words>
  <Application>Microsoft Macintosh PowerPoint</Application>
  <PresentationFormat>Širokoúhlá obrazovka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Dokument Vítá vás</vt:lpstr>
      <vt:lpstr>FORMATIVNÍ HODNOCENÍ – MÝTY, FAKTA, DOMNĚNKY</vt:lpstr>
      <vt:lpstr>UPOZORNĚNÍ Informace, které uvidíte a uslyšíte, jsou založeny na osobních zkušenostech, poznání a literatuře, která se tématem zabývá.  Vyjadřují mé osobní postoje a názory, se kterými se nemusíte ztotožnit.  Jan Ámos Komenský: “Ne ze souhlasu, ale z pochybnosti se rodí pokrok.“ </vt:lpstr>
      <vt:lpstr>FORMATIVNÍ HODNOCENÍ</vt:lpstr>
      <vt:lpstr>RESPONZIVNÍ VÝUKA – citáty z knihy</vt:lpstr>
      <vt:lpstr>FORMATIVNÍ HODNOCENÍ</vt:lpstr>
      <vt:lpstr>FORMATIVNÍ HODNOCENÍ</vt:lpstr>
      <vt:lpstr>RESPONZIVNÍ VÝUKA</vt:lpstr>
      <vt:lpstr>RIZIKA SPOJENÁ S FORMATIVNÍM HODNOCENÍM</vt:lpstr>
      <vt:lpstr>RIZIKA SPOJENÁ S RESPONZIVNÍ VÝUKOU</vt:lpstr>
      <vt:lpstr>JAK DÁLE …</vt:lpstr>
      <vt:lpstr>FORMATIVNÍ HODNOCENÍ – RESPONZIVNÍ VÝUKA</vt:lpstr>
      <vt:lpstr>Děkuji za pozornost a přeji hodně úspěchů v naší práci.  Jan Ámos Komenský: „Ne ze souhlasu, ale z pochybnosti se rodí pokrok.“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FORMATIVNÍ HODNOCENÍ – MÝTY, FAKTA, DOMNĚNKY</dc:title>
  <dc:subject/>
  <dc:creator>Jan Chudík</dc:creator>
  <cp:keywords/>
  <dc:description/>
  <cp:lastModifiedBy>Jan Chudík</cp:lastModifiedBy>
  <cp:revision>6</cp:revision>
  <dcterms:created xsi:type="dcterms:W3CDTF">2023-11-24T15:39:41Z</dcterms:created>
  <dcterms:modified xsi:type="dcterms:W3CDTF">2023-12-09T09:00:59Z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v-rimour@microsoft.com</vt:lpwstr>
  </property>
  <property fmtid="{D5CDD505-2E9C-101B-9397-08002B2CF9AE}" pid="5" name="MSIP_Label_f42aa342-8706-4288-bd11-ebb85995028c_SetDate">
    <vt:lpwstr>2018-02-19T06:21:30.1318915Z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