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6" r:id="rId4"/>
    <p:sldId id="268" r:id="rId5"/>
    <p:sldId id="269" r:id="rId6"/>
    <p:sldId id="265" r:id="rId7"/>
    <p:sldId id="270" r:id="rId8"/>
    <p:sldId id="271" r:id="rId9"/>
    <p:sldId id="267" r:id="rId10"/>
    <p:sldId id="304" r:id="rId11"/>
    <p:sldId id="291" r:id="rId12"/>
    <p:sldId id="292" r:id="rId13"/>
    <p:sldId id="294" r:id="rId14"/>
    <p:sldId id="293" r:id="rId15"/>
    <p:sldId id="295" r:id="rId16"/>
    <p:sldId id="296" r:id="rId17"/>
    <p:sldId id="273" r:id="rId18"/>
    <p:sldId id="276" r:id="rId19"/>
    <p:sldId id="277" r:id="rId20"/>
    <p:sldId id="305" r:id="rId21"/>
    <p:sldId id="279" r:id="rId22"/>
    <p:sldId id="280" r:id="rId23"/>
    <p:sldId id="281" r:id="rId24"/>
    <p:sldId id="282" r:id="rId25"/>
    <p:sldId id="278" r:id="rId26"/>
    <p:sldId id="272" r:id="rId27"/>
    <p:sldId id="261" r:id="rId28"/>
    <p:sldId id="262" r:id="rId29"/>
    <p:sldId id="263" r:id="rId30"/>
    <p:sldId id="287" r:id="rId31"/>
    <p:sldId id="283" r:id="rId32"/>
    <p:sldId id="284" r:id="rId33"/>
    <p:sldId id="285" r:id="rId34"/>
    <p:sldId id="288" r:id="rId35"/>
    <p:sldId id="289" r:id="rId36"/>
    <p:sldId id="290" r:id="rId37"/>
    <p:sldId id="286" r:id="rId38"/>
    <p:sldId id="258" r:id="rId39"/>
    <p:sldId id="297" r:id="rId40"/>
    <p:sldId id="298" r:id="rId41"/>
    <p:sldId id="301" r:id="rId42"/>
    <p:sldId id="302" r:id="rId43"/>
    <p:sldId id="303" r:id="rId4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21" autoAdjust="0"/>
    <p:restoredTop sz="94669" autoAdjust="0"/>
  </p:normalViewPr>
  <p:slideViewPr>
    <p:cSldViewPr>
      <p:cViewPr>
        <p:scale>
          <a:sx n="60" d="100"/>
          <a:sy n="60" d="100"/>
        </p:scale>
        <p:origin x="-2328" y="-5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77E4E-C4CD-4DD1-BDC4-89830B25B8D5}" type="datetimeFigureOut">
              <a:rPr lang="cs-CZ" smtClean="0"/>
              <a:t>24.11.2023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AFCC9-9A44-42F4-BBA3-21174C9668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2674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77E4E-C4CD-4DD1-BDC4-89830B25B8D5}" type="datetimeFigureOut">
              <a:rPr lang="cs-CZ" smtClean="0"/>
              <a:t>24.11.2023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AFCC9-9A44-42F4-BBA3-21174C9668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5922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77E4E-C4CD-4DD1-BDC4-89830B25B8D5}" type="datetimeFigureOut">
              <a:rPr lang="cs-CZ" smtClean="0"/>
              <a:t>24.11.2023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AFCC9-9A44-42F4-BBA3-21174C9668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4909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77E4E-C4CD-4DD1-BDC4-89830B25B8D5}" type="datetimeFigureOut">
              <a:rPr lang="cs-CZ" smtClean="0"/>
              <a:t>24.11.2023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AFCC9-9A44-42F4-BBA3-21174C9668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6064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77E4E-C4CD-4DD1-BDC4-89830B25B8D5}" type="datetimeFigureOut">
              <a:rPr lang="cs-CZ" smtClean="0"/>
              <a:t>24.11.2023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AFCC9-9A44-42F4-BBA3-21174C9668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3103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77E4E-C4CD-4DD1-BDC4-89830B25B8D5}" type="datetimeFigureOut">
              <a:rPr lang="cs-CZ" smtClean="0"/>
              <a:t>24.11.2023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AFCC9-9A44-42F4-BBA3-21174C9668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0626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77E4E-C4CD-4DD1-BDC4-89830B25B8D5}" type="datetimeFigureOut">
              <a:rPr lang="cs-CZ" smtClean="0"/>
              <a:t>24.11.2023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AFCC9-9A44-42F4-BBA3-21174C9668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1742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77E4E-C4CD-4DD1-BDC4-89830B25B8D5}" type="datetimeFigureOut">
              <a:rPr lang="cs-CZ" smtClean="0"/>
              <a:t>24.11.2023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AFCC9-9A44-42F4-BBA3-21174C9668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7017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77E4E-C4CD-4DD1-BDC4-89830B25B8D5}" type="datetimeFigureOut">
              <a:rPr lang="cs-CZ" smtClean="0"/>
              <a:t>24.11.2023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AFCC9-9A44-42F4-BBA3-21174C9668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229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77E4E-C4CD-4DD1-BDC4-89830B25B8D5}" type="datetimeFigureOut">
              <a:rPr lang="cs-CZ" smtClean="0"/>
              <a:t>24.11.2023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AFCC9-9A44-42F4-BBA3-21174C9668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8660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77E4E-C4CD-4DD1-BDC4-89830B25B8D5}" type="datetimeFigureOut">
              <a:rPr lang="cs-CZ" smtClean="0"/>
              <a:t>24.11.2023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AFCC9-9A44-42F4-BBA3-21174C9668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8273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F77E4E-C4CD-4DD1-BDC4-89830B25B8D5}" type="datetimeFigureOut">
              <a:rPr lang="cs-CZ" smtClean="0"/>
              <a:t>24.11.2023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6AFCC9-9A44-42F4-BBA3-21174C9668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9052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03648" y="3717032"/>
            <a:ext cx="6400800" cy="550912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 </a:t>
            </a:r>
            <a:r>
              <a:rPr lang="cs-CZ" b="1" dirty="0" smtClean="0">
                <a:solidFill>
                  <a:schemeClr val="tx1"/>
                </a:solidFill>
              </a:rPr>
              <a:t>Miroslav Löbel</a:t>
            </a:r>
            <a:r>
              <a:rPr lang="cs-CZ" dirty="0"/>
              <a:t>	</a:t>
            </a:r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1403648" y="2204864"/>
            <a:ext cx="6400800" cy="11269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 </a:t>
            </a:r>
            <a:r>
              <a:rPr lang="cs-CZ" b="1" dirty="0">
                <a:solidFill>
                  <a:schemeClr val="tx1"/>
                </a:solidFill>
              </a:rPr>
              <a:t>Reedukace pojmů obsah a obvod v prostředí čtvercové sítě</a:t>
            </a:r>
            <a:r>
              <a:rPr lang="cs-CZ" dirty="0" smtClean="0"/>
              <a:t>	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769205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827584" y="1052736"/>
            <a:ext cx="799288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400" b="1" dirty="0"/>
              <a:t>Před zahájením práce bylo žákům připomenuto, že obsah jednoho čtverce na centimetrové čtvercové síti je jeden centimetr čtvereční, že mohou používat i jednotku „počet čtverců“, pokud jsou na ni zvyklí. Pro určení obvodu mohli použít pravítko, a pokud cítili potřebu, mohli použít čtvercovou síť a nůžky.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5695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51520" y="188640"/>
            <a:ext cx="8712969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Očekávané výstupy – 2. </a:t>
            </a:r>
            <a:r>
              <a:rPr lang="cs-CZ" sz="2400" dirty="0" smtClean="0"/>
              <a:t>období</a:t>
            </a:r>
          </a:p>
          <a:p>
            <a:endParaRPr lang="cs-CZ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b="1" dirty="0" smtClean="0"/>
              <a:t>žák znázorní </a:t>
            </a:r>
            <a:r>
              <a:rPr lang="cs-CZ" sz="2400" b="1" dirty="0"/>
              <a:t>základní rovinné útvary (čtverec, obdélník, trojúhelník a kružnici</a:t>
            </a:r>
            <a:r>
              <a:rPr lang="cs-CZ" sz="2400" b="1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b="1" dirty="0" smtClean="0"/>
              <a:t>žák určí  </a:t>
            </a:r>
            <a:r>
              <a:rPr lang="cs-CZ" sz="2400" b="1" dirty="0"/>
              <a:t>obvod mnohoúhelníku sečtením délek jeho stran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b="1" dirty="0" smtClean="0"/>
              <a:t>žák určí </a:t>
            </a:r>
            <a:r>
              <a:rPr lang="cs-CZ" sz="2400" b="1" dirty="0"/>
              <a:t>obsah obrazce pomocí čtvercové sítě a užívá základní jednotky obsahu</a:t>
            </a:r>
          </a:p>
          <a:p>
            <a:endParaRPr lang="cs-CZ" sz="2400" b="1" dirty="0" smtClean="0"/>
          </a:p>
          <a:p>
            <a:r>
              <a:rPr lang="cs-CZ" sz="2400" dirty="0" smtClean="0"/>
              <a:t>Minimální </a:t>
            </a:r>
            <a:r>
              <a:rPr lang="cs-CZ" sz="2400" dirty="0"/>
              <a:t>doporučená úroveň pro úpravy očekávaných výstupů v rámci podpůrných opatření:</a:t>
            </a:r>
          </a:p>
          <a:p>
            <a:endParaRPr lang="cs-CZ" sz="2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b="1" dirty="0" smtClean="0"/>
              <a:t>žák znázorní</a:t>
            </a:r>
            <a:r>
              <a:rPr lang="cs-CZ" sz="2400" b="1" dirty="0"/>
              <a:t>, narýsuje a označí základní rovinné útvary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b="1" dirty="0"/>
              <a:t>žák </a:t>
            </a:r>
            <a:r>
              <a:rPr lang="cs-CZ" sz="2400" b="1" dirty="0" smtClean="0"/>
              <a:t>vypočítá </a:t>
            </a:r>
            <a:r>
              <a:rPr lang="cs-CZ" sz="2400" b="1" dirty="0"/>
              <a:t>obvod mnohoúhelníku sečtením délek jeho stran</a:t>
            </a:r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160991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51520" y="188640"/>
            <a:ext cx="8712969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algn="ctr"/>
            <a:r>
              <a:rPr lang="cs-CZ" sz="2400" dirty="0"/>
              <a:t>Standardy pro základní vzdělávání, 1. </a:t>
            </a:r>
            <a:r>
              <a:rPr lang="cs-CZ" sz="2400" dirty="0" smtClean="0"/>
              <a:t>stupeň</a:t>
            </a:r>
          </a:p>
          <a:p>
            <a:pPr marL="0" lvl="2" algn="ctr"/>
            <a:endParaRPr lang="cs-CZ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b="1" dirty="0" smtClean="0"/>
              <a:t>žák </a:t>
            </a:r>
            <a:r>
              <a:rPr lang="cs-CZ" sz="2400" b="1" dirty="0"/>
              <a:t>rozlišuje obvod a obsah rovinného útvaru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b="1" dirty="0" smtClean="0"/>
              <a:t>žák </a:t>
            </a:r>
            <a:r>
              <a:rPr lang="cs-CZ" sz="2400" b="1" dirty="0"/>
              <a:t>určí s pomocí čtvercové sítě nebo měřením obvod rovinného útvaru </a:t>
            </a:r>
            <a:endParaRPr lang="cs-CZ" sz="2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b="1" dirty="0" smtClean="0"/>
              <a:t>žák </a:t>
            </a:r>
            <a:r>
              <a:rPr lang="cs-CZ" sz="2400" b="1" dirty="0"/>
              <a:t>převádí jednotky: </a:t>
            </a:r>
            <a:r>
              <a:rPr lang="cs-CZ" sz="2400" b="1" dirty="0" smtClean="0"/>
              <a:t>km - m, m - cm, cm - mm </a:t>
            </a:r>
            <a:endParaRPr lang="cs-CZ" sz="2400" b="1" dirty="0"/>
          </a:p>
          <a:p>
            <a:endParaRPr lang="cs-CZ" sz="2400" u="sng" dirty="0" smtClean="0"/>
          </a:p>
          <a:p>
            <a:r>
              <a:rPr lang="cs-CZ" sz="2400" u="sng" dirty="0" smtClean="0"/>
              <a:t>Ilustrativní </a:t>
            </a:r>
            <a:r>
              <a:rPr lang="cs-CZ" sz="2400" u="sng" dirty="0"/>
              <a:t>úloha:</a:t>
            </a:r>
            <a:r>
              <a:rPr lang="cs-CZ" sz="2400" dirty="0"/>
              <a:t> </a:t>
            </a:r>
            <a:endParaRPr lang="cs-CZ" sz="2400" dirty="0"/>
          </a:p>
          <a:p>
            <a:r>
              <a:rPr lang="cs-CZ" sz="2400" dirty="0" smtClean="0"/>
              <a:t>Na </a:t>
            </a:r>
            <a:r>
              <a:rPr lang="cs-CZ" sz="2400" dirty="0"/>
              <a:t>obrázku jsou dva rovinné útvary K, L. Jaký je jejich obvod? Údaj zapiš v centimetrech i milimetrech. </a:t>
            </a:r>
          </a:p>
          <a:p>
            <a:endParaRPr lang="cs-CZ" b="1" dirty="0" smtClean="0"/>
          </a:p>
          <a:p>
            <a:endParaRPr lang="cs-CZ" b="1" dirty="0"/>
          </a:p>
          <a:p>
            <a:endParaRPr lang="cs-CZ" b="1" dirty="0" smtClean="0"/>
          </a:p>
          <a:p>
            <a:endParaRPr lang="cs-CZ" b="1" dirty="0"/>
          </a:p>
          <a:p>
            <a:endParaRPr lang="cs-CZ" b="1" dirty="0" smtClean="0"/>
          </a:p>
          <a:p>
            <a:endParaRPr lang="cs-CZ" b="1" dirty="0" smtClean="0"/>
          </a:p>
          <a:p>
            <a:endParaRPr lang="cs-CZ" b="1" dirty="0"/>
          </a:p>
          <a:p>
            <a:endParaRPr lang="cs-CZ" b="1" dirty="0" smtClean="0"/>
          </a:p>
          <a:p>
            <a:endParaRPr lang="cs-CZ" b="1" dirty="0"/>
          </a:p>
          <a:p>
            <a:endParaRPr lang="cs-CZ" b="1" dirty="0" smtClean="0"/>
          </a:p>
          <a:p>
            <a:endParaRPr lang="cs-CZ" b="1" dirty="0"/>
          </a:p>
          <a:p>
            <a:endParaRPr lang="cs-CZ" b="1" dirty="0" smtClean="0"/>
          </a:p>
        </p:txBody>
      </p:sp>
      <p:pic>
        <p:nvPicPr>
          <p:cNvPr id="4" name="Obrázek 3"/>
          <p:cNvPicPr/>
          <p:nvPr/>
        </p:nvPicPr>
        <p:blipFill>
          <a:blip r:embed="rId2"/>
          <a:stretch>
            <a:fillRect/>
          </a:stretch>
        </p:blipFill>
        <p:spPr>
          <a:xfrm>
            <a:off x="251520" y="4356398"/>
            <a:ext cx="8712969" cy="224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457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188640"/>
            <a:ext cx="9144000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algn="ctr"/>
            <a:r>
              <a:rPr lang="cs-CZ" sz="2400" dirty="0"/>
              <a:t>Standardy pro základní vzdělávání, 1. </a:t>
            </a:r>
            <a:r>
              <a:rPr lang="cs-CZ" sz="2400" dirty="0" smtClean="0"/>
              <a:t>stupeň</a:t>
            </a:r>
          </a:p>
          <a:p>
            <a:pPr marL="0" lvl="2" algn="ctr"/>
            <a:endParaRPr lang="cs-CZ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b="1" dirty="0" smtClean="0"/>
              <a:t>žák </a:t>
            </a:r>
            <a:r>
              <a:rPr lang="cs-CZ" sz="2400" b="1" dirty="0"/>
              <a:t>určí pomocí čtvercové sítě obsah rovinného útvaru, který lze složit ze čtverců a obdélníků </a:t>
            </a:r>
            <a:endParaRPr lang="cs-CZ" sz="2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b="1" dirty="0" smtClean="0"/>
              <a:t>žák </a:t>
            </a:r>
            <a:r>
              <a:rPr lang="cs-CZ" sz="2400" b="1" dirty="0"/>
              <a:t>používá základní jednotky obsahu (cm</a:t>
            </a:r>
            <a:r>
              <a:rPr lang="cs-CZ" sz="2400" b="1" baseline="30000" dirty="0"/>
              <a:t>2</a:t>
            </a:r>
            <a:r>
              <a:rPr lang="cs-CZ" sz="2400" b="1" dirty="0"/>
              <a:t>, m</a:t>
            </a:r>
            <a:r>
              <a:rPr lang="cs-CZ" sz="2400" b="1" baseline="30000" dirty="0"/>
              <a:t>2</a:t>
            </a:r>
            <a:r>
              <a:rPr lang="cs-CZ" sz="2400" b="1" dirty="0"/>
              <a:t>, km</a:t>
            </a:r>
            <a:r>
              <a:rPr lang="cs-CZ" sz="2400" b="1" baseline="30000" dirty="0"/>
              <a:t>2</a:t>
            </a:r>
            <a:r>
              <a:rPr lang="cs-CZ" sz="2400" b="1" dirty="0"/>
              <a:t>) bez vzájemného převádění </a:t>
            </a:r>
          </a:p>
          <a:p>
            <a:endParaRPr lang="cs-CZ" sz="2400" u="sng" dirty="0" smtClean="0"/>
          </a:p>
          <a:p>
            <a:r>
              <a:rPr lang="cs-CZ" sz="2400" u="sng" dirty="0" smtClean="0"/>
              <a:t>Ilustrativní </a:t>
            </a:r>
            <a:r>
              <a:rPr lang="cs-CZ" sz="2400" u="sng" dirty="0" smtClean="0"/>
              <a:t>úloha:</a:t>
            </a:r>
          </a:p>
          <a:p>
            <a:r>
              <a:rPr lang="cs-CZ" sz="2400" dirty="0" smtClean="0"/>
              <a:t>Na </a:t>
            </a:r>
            <a:r>
              <a:rPr lang="cs-CZ" sz="2400" dirty="0"/>
              <a:t>obrázku jsou dva rovinné útvary K, L. Eliška řekla, že oba útvary mají stejný obsah. Měla pravdu? </a:t>
            </a:r>
            <a:endParaRPr lang="cs-CZ" b="1" dirty="0"/>
          </a:p>
          <a:p>
            <a:endParaRPr lang="cs-CZ" b="1" dirty="0" smtClean="0"/>
          </a:p>
          <a:p>
            <a:endParaRPr lang="cs-CZ" b="1" dirty="0"/>
          </a:p>
          <a:p>
            <a:endParaRPr lang="cs-CZ" b="1" dirty="0" smtClean="0"/>
          </a:p>
          <a:p>
            <a:endParaRPr lang="cs-CZ" b="1" dirty="0"/>
          </a:p>
          <a:p>
            <a:endParaRPr lang="cs-CZ" b="1" dirty="0" smtClean="0"/>
          </a:p>
          <a:p>
            <a:endParaRPr lang="cs-CZ" b="1" dirty="0"/>
          </a:p>
          <a:p>
            <a:endParaRPr lang="cs-CZ" b="1" dirty="0" smtClean="0"/>
          </a:p>
          <a:p>
            <a:endParaRPr lang="cs-CZ" b="1" dirty="0"/>
          </a:p>
          <a:p>
            <a:endParaRPr lang="cs-CZ" b="1" dirty="0" smtClean="0"/>
          </a:p>
          <a:p>
            <a:endParaRPr lang="cs-CZ" b="1" dirty="0"/>
          </a:p>
          <a:p>
            <a:endParaRPr lang="cs-CZ" b="1" dirty="0" smtClean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582766" y="4005064"/>
            <a:ext cx="7877666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508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188640"/>
            <a:ext cx="9144000" cy="8309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algn="ctr"/>
            <a:r>
              <a:rPr lang="cs-CZ" sz="2400" dirty="0"/>
              <a:t>P</a:t>
            </a:r>
            <a:r>
              <a:rPr lang="cs-CZ" sz="2400" dirty="0" smtClean="0"/>
              <a:t>řijímací řízení na osmiletá gymnázia</a:t>
            </a:r>
          </a:p>
          <a:p>
            <a:pPr marL="0" lvl="2" algn="ctr"/>
            <a:endParaRPr lang="cs-CZ" sz="2400" dirty="0" smtClean="0"/>
          </a:p>
          <a:p>
            <a:r>
              <a:rPr lang="cs-CZ" sz="2400" b="1" dirty="0"/>
              <a:t>Uchazeč </a:t>
            </a:r>
            <a:r>
              <a:rPr lang="cs-CZ" sz="2400" b="1" dirty="0" smtClean="0"/>
              <a:t>prokáže </a:t>
            </a:r>
            <a:r>
              <a:rPr lang="cs-CZ" sz="2400" b="1" dirty="0"/>
              <a:t>osvojení následujících vědomostí a dovedností</a:t>
            </a:r>
            <a:r>
              <a:rPr lang="cs-CZ" sz="2400" b="1" dirty="0" smtClean="0"/>
              <a:t>:</a:t>
            </a:r>
          </a:p>
          <a:p>
            <a:endParaRPr lang="cs-CZ" sz="2400" b="1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400" b="1" dirty="0" smtClean="0"/>
              <a:t>určí </a:t>
            </a:r>
            <a:r>
              <a:rPr lang="cs-CZ" sz="2400" b="1" dirty="0"/>
              <a:t>obvod mnohoúhelníku sečtením délek jeho stran </a:t>
            </a:r>
            <a:endParaRPr lang="cs-CZ" sz="2400" b="1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cs-CZ" sz="2400" b="1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400" b="1" dirty="0"/>
              <a:t>určí pomocí čtvercové sítě obsah čtverce, obdélníku, trojúhelníku a obrazců tvořenými těmito rovinnými </a:t>
            </a:r>
            <a:r>
              <a:rPr lang="cs-CZ" sz="2400" b="1" dirty="0" smtClean="0"/>
              <a:t>útvary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cs-CZ" sz="2400" b="1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400" b="1" dirty="0" smtClean="0"/>
              <a:t>porovná </a:t>
            </a:r>
            <a:r>
              <a:rPr lang="cs-CZ" sz="2400" b="1" dirty="0"/>
              <a:t>a odhaduje obsahy rovinných útvarů a používá základní jednotky obsahu (cm</a:t>
            </a:r>
            <a:r>
              <a:rPr lang="cs-CZ" sz="2400" b="1" baseline="30000" dirty="0"/>
              <a:t>2</a:t>
            </a:r>
            <a:r>
              <a:rPr lang="cs-CZ" sz="2400" b="1" dirty="0"/>
              <a:t>, m</a:t>
            </a:r>
            <a:r>
              <a:rPr lang="cs-CZ" sz="2400" b="1" baseline="30000" dirty="0"/>
              <a:t>2</a:t>
            </a:r>
            <a:r>
              <a:rPr lang="cs-CZ" sz="2400" b="1" dirty="0"/>
              <a:t>, </a:t>
            </a:r>
            <a:r>
              <a:rPr lang="cs-CZ" sz="2400" b="1" dirty="0" smtClean="0"/>
              <a:t>km</a:t>
            </a:r>
            <a:r>
              <a:rPr lang="cs-CZ" sz="2400" b="1" baseline="30000" dirty="0" smtClean="0"/>
              <a:t>2</a:t>
            </a:r>
            <a:r>
              <a:rPr lang="cs-CZ" sz="2400" b="1" dirty="0" smtClean="0"/>
              <a:t>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cs-CZ" sz="2400" b="1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400" b="1" dirty="0" smtClean="0"/>
              <a:t>porovnává </a:t>
            </a:r>
            <a:r>
              <a:rPr lang="cs-CZ" sz="2400" b="1" dirty="0"/>
              <a:t>rovinné útvary stejného typu podle </a:t>
            </a:r>
            <a:r>
              <a:rPr lang="cs-CZ" sz="2400" b="1" dirty="0" smtClean="0"/>
              <a:t>velikosti</a:t>
            </a:r>
            <a:endParaRPr lang="cs-CZ" sz="2400" b="1" dirty="0"/>
          </a:p>
          <a:p>
            <a:endParaRPr lang="cs-CZ" sz="2400" u="sng" dirty="0" smtClean="0"/>
          </a:p>
          <a:p>
            <a:endParaRPr lang="cs-CZ" b="1" dirty="0" smtClean="0"/>
          </a:p>
          <a:p>
            <a:endParaRPr lang="cs-CZ" b="1" dirty="0"/>
          </a:p>
          <a:p>
            <a:endParaRPr lang="cs-CZ" b="1" dirty="0" smtClean="0"/>
          </a:p>
          <a:p>
            <a:endParaRPr lang="cs-CZ" b="1" dirty="0"/>
          </a:p>
          <a:p>
            <a:endParaRPr lang="cs-CZ" b="1" dirty="0" smtClean="0"/>
          </a:p>
          <a:p>
            <a:endParaRPr lang="cs-CZ" b="1" dirty="0"/>
          </a:p>
          <a:p>
            <a:endParaRPr lang="cs-CZ" b="1" dirty="0" smtClean="0"/>
          </a:p>
          <a:p>
            <a:endParaRPr lang="cs-CZ" b="1" dirty="0"/>
          </a:p>
          <a:p>
            <a:endParaRPr lang="cs-CZ" b="1" dirty="0" smtClean="0"/>
          </a:p>
          <a:p>
            <a:endParaRPr lang="cs-CZ" b="1" dirty="0"/>
          </a:p>
          <a:p>
            <a:endParaRPr lang="cs-CZ" b="1" dirty="0" smtClean="0"/>
          </a:p>
        </p:txBody>
      </p:sp>
    </p:spTree>
    <p:extLst>
      <p:ext uri="{BB962C8B-B14F-4D97-AF65-F5344CB8AC3E}">
        <p14:creationId xmlns:p14="http://schemas.microsoft.com/office/powerpoint/2010/main" val="3471644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/>
          <p:nvPr/>
        </p:nvPicPr>
        <p:blipFill>
          <a:blip r:embed="rId2"/>
          <a:stretch>
            <a:fillRect/>
          </a:stretch>
        </p:blipFill>
        <p:spPr>
          <a:xfrm>
            <a:off x="412182" y="548680"/>
            <a:ext cx="8048249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509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/>
          <p:nvPr/>
        </p:nvPicPr>
        <p:blipFill>
          <a:blip r:embed="rId2"/>
          <a:stretch>
            <a:fillRect/>
          </a:stretch>
        </p:blipFill>
        <p:spPr>
          <a:xfrm>
            <a:off x="323528" y="836712"/>
            <a:ext cx="8352928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605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cs-CZ" dirty="0" smtClean="0"/>
              <a:t>UKÁZKA ŽÁKOVSKÉHO ŘEŠENÍ</a:t>
            </a:r>
            <a:endParaRPr lang="cs-CZ" dirty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323528" y="908720"/>
            <a:ext cx="5579745" cy="406146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59" y="2939450"/>
            <a:ext cx="4893029" cy="3009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7448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cs-CZ" dirty="0" smtClean="0"/>
              <a:t>UKÁZKA ŽÁKOVSKÉHO ŘEŠENÍ</a:t>
            </a:r>
            <a:endParaRPr lang="cs-CZ" dirty="0"/>
          </a:p>
        </p:txBody>
      </p:sp>
      <p:pic>
        <p:nvPicPr>
          <p:cNvPr id="5" name="Obrázek 4"/>
          <p:cNvPicPr/>
          <p:nvPr/>
        </p:nvPicPr>
        <p:blipFill>
          <a:blip r:embed="rId2"/>
          <a:stretch>
            <a:fillRect/>
          </a:stretch>
        </p:blipFill>
        <p:spPr>
          <a:xfrm>
            <a:off x="179512" y="980728"/>
            <a:ext cx="3076575" cy="1813560"/>
          </a:xfrm>
          <a:prstGeom prst="rect">
            <a:avLst/>
          </a:prstGeom>
        </p:spPr>
      </p:pic>
      <p:pic>
        <p:nvPicPr>
          <p:cNvPr id="6" name="Obrázek 5"/>
          <p:cNvPicPr/>
          <p:nvPr/>
        </p:nvPicPr>
        <p:blipFill>
          <a:blip r:embed="rId3"/>
          <a:stretch>
            <a:fillRect/>
          </a:stretch>
        </p:blipFill>
        <p:spPr>
          <a:xfrm>
            <a:off x="4249613" y="5301208"/>
            <a:ext cx="4714875" cy="1148080"/>
          </a:xfrm>
          <a:prstGeom prst="rect">
            <a:avLst/>
          </a:prstGeom>
        </p:spPr>
      </p:pic>
      <p:pic>
        <p:nvPicPr>
          <p:cNvPr id="7" name="Obrázek 6"/>
          <p:cNvPicPr/>
          <p:nvPr/>
        </p:nvPicPr>
        <p:blipFill>
          <a:blip r:embed="rId4"/>
          <a:stretch>
            <a:fillRect/>
          </a:stretch>
        </p:blipFill>
        <p:spPr>
          <a:xfrm>
            <a:off x="147836" y="4797152"/>
            <a:ext cx="3848100" cy="131191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206371"/>
            <a:ext cx="5572125" cy="351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6043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cs-CZ" dirty="0" smtClean="0"/>
              <a:t>UKÁZKA ŽÁKOVSKÉHO ŘEŠENÍ</a:t>
            </a:r>
            <a:endParaRPr lang="cs-CZ" dirty="0"/>
          </a:p>
        </p:txBody>
      </p:sp>
      <p:pic>
        <p:nvPicPr>
          <p:cNvPr id="8" name="Obrázek 7"/>
          <p:cNvPicPr/>
          <p:nvPr/>
        </p:nvPicPr>
        <p:blipFill>
          <a:blip r:embed="rId2"/>
          <a:stretch>
            <a:fillRect/>
          </a:stretch>
        </p:blipFill>
        <p:spPr>
          <a:xfrm>
            <a:off x="77003" y="908720"/>
            <a:ext cx="3976908" cy="252028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3912" y="1572823"/>
            <a:ext cx="5071096" cy="476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2300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395536" y="260648"/>
            <a:ext cx="8496944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b="1" dirty="0" smtClean="0"/>
              <a:t>Diagnostika žáků přecházejících na 2. stupeň ZŠ a případná </a:t>
            </a:r>
            <a:r>
              <a:rPr lang="cs-CZ" sz="2200" b="1" dirty="0" smtClean="0"/>
              <a:t>reedukace byly hlavním cílem praktické části DP.</a:t>
            </a:r>
            <a:endParaRPr lang="cs-CZ" sz="2200" b="1" dirty="0" smtClean="0"/>
          </a:p>
          <a:p>
            <a:endParaRPr lang="cs-CZ" sz="2200" b="1" dirty="0"/>
          </a:p>
          <a:p>
            <a:r>
              <a:rPr lang="cs-CZ" sz="2200" b="1" dirty="0" smtClean="0"/>
              <a:t>Sledované znalosti a dovednosti:</a:t>
            </a:r>
          </a:p>
          <a:p>
            <a:pPr marL="342900" indent="-342900">
              <a:buAutoNum type="arabicPeriod"/>
            </a:pPr>
            <a:r>
              <a:rPr lang="cs-CZ" sz="2200" b="1" dirty="0"/>
              <a:t>o</a:t>
            </a:r>
            <a:r>
              <a:rPr lang="cs-CZ" sz="2200" b="1" dirty="0" smtClean="0"/>
              <a:t>bsah a obvod na čtvercové síti</a:t>
            </a:r>
          </a:p>
          <a:p>
            <a:pPr lvl="1"/>
            <a:r>
              <a:rPr lang="cs-CZ" sz="2200" dirty="0"/>
              <a:t>s</a:t>
            </a:r>
            <a:r>
              <a:rPr lang="cs-CZ" sz="2200" dirty="0" smtClean="0"/>
              <a:t>chopnost použití různých strategií při řešení úloh na zjištění obsahu a obvodu</a:t>
            </a:r>
          </a:p>
          <a:p>
            <a:pPr marL="342900" indent="-342900">
              <a:buAutoNum type="arabicPeriod"/>
            </a:pPr>
            <a:r>
              <a:rPr lang="cs-CZ" sz="2200" b="1" dirty="0"/>
              <a:t>z</a:t>
            </a:r>
            <a:r>
              <a:rPr lang="cs-CZ" sz="2200" b="1" dirty="0" smtClean="0"/>
              <a:t>nalost trojúhelníků a čtyřúhelníků</a:t>
            </a:r>
          </a:p>
          <a:p>
            <a:pPr marL="342900" indent="-342900">
              <a:buAutoNum type="arabicPeriod"/>
            </a:pPr>
            <a:endParaRPr lang="cs-CZ" sz="2200" b="1" dirty="0"/>
          </a:p>
          <a:p>
            <a:r>
              <a:rPr lang="cs-CZ" sz="2200" b="1" dirty="0" smtClean="0"/>
              <a:t>Použité metody:</a:t>
            </a:r>
          </a:p>
          <a:p>
            <a:pPr marL="342900" indent="-342900">
              <a:buAutoNum type="arabicPeriod"/>
            </a:pPr>
            <a:r>
              <a:rPr lang="cs-CZ" sz="2200" b="1" dirty="0" smtClean="0"/>
              <a:t>didaktický test</a:t>
            </a:r>
          </a:p>
          <a:p>
            <a:pPr marL="342900" indent="-342900">
              <a:buAutoNum type="arabicPeriod"/>
            </a:pPr>
            <a:r>
              <a:rPr lang="cs-CZ" sz="2200" b="1" dirty="0" smtClean="0"/>
              <a:t>rozhovory</a:t>
            </a:r>
          </a:p>
          <a:p>
            <a:pPr marL="342900" indent="-342900">
              <a:buAutoNum type="arabicPeriod"/>
            </a:pPr>
            <a:endParaRPr lang="cs-CZ" sz="2200" b="1" dirty="0"/>
          </a:p>
          <a:p>
            <a:r>
              <a:rPr lang="cs-CZ" sz="2200" b="1" dirty="0" smtClean="0"/>
              <a:t>Hypotéza:</a:t>
            </a:r>
          </a:p>
          <a:p>
            <a:r>
              <a:rPr lang="cs-CZ" sz="2200" b="1" dirty="0" smtClean="0"/>
              <a:t>Žáci na naší ZŠ přecházejí na 2. stupeň s formální znalostí uvedených pojmů.</a:t>
            </a:r>
          </a:p>
          <a:p>
            <a:pPr marL="342900" indent="-342900">
              <a:buAutoNum type="arabicPeriod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01742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cs-CZ" dirty="0" smtClean="0"/>
              <a:t>UKÁZKA ŽÁKOVSKÉHO ŘEŠENÍ</a:t>
            </a:r>
            <a:endParaRPr lang="cs-CZ" dirty="0"/>
          </a:p>
        </p:txBody>
      </p:sp>
      <p:pic>
        <p:nvPicPr>
          <p:cNvPr id="5" name="Obrázek 4"/>
          <p:cNvPicPr/>
          <p:nvPr/>
        </p:nvPicPr>
        <p:blipFill>
          <a:blip r:embed="rId2"/>
          <a:stretch>
            <a:fillRect/>
          </a:stretch>
        </p:blipFill>
        <p:spPr>
          <a:xfrm>
            <a:off x="395536" y="1052736"/>
            <a:ext cx="2867025" cy="2051685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63" y="3717751"/>
            <a:ext cx="5419725" cy="309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479" y="908720"/>
            <a:ext cx="5534025" cy="402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7117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UKÁZKA HODINY MATEMATIKY</a:t>
            </a:r>
            <a:endParaRPr lang="cs-CZ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65829"/>
            <a:ext cx="7993119" cy="4278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2312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UKÁZKA HODINY MATEMATIKY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25316"/>
            <a:ext cx="7528827" cy="482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735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UKÁZKA HODINY MATEMATIKY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93616"/>
            <a:ext cx="7591462" cy="4320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7351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cs-CZ" dirty="0" smtClean="0"/>
              <a:t>Ukázka formalismu v učebnici</a:t>
            </a:r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427" y="994705"/>
            <a:ext cx="7093466" cy="2642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427" y="3789040"/>
            <a:ext cx="7093466" cy="2615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819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Závěr 1. kola testování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683568" y="1556792"/>
            <a:ext cx="756084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dirty="0"/>
              <a:t>malá zkušenost s prací na čtvercové síti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dirty="0"/>
              <a:t>neznalost metody rámování (doplnění)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dirty="0"/>
              <a:t>nízká ochota využít metodu pokus-omyl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dirty="0"/>
              <a:t>nezkušenost s gradovanými testy (neochota zkusit alespoň nižší úroveň úloh)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dirty="0"/>
              <a:t>nízká znalost základních geometrických útvarů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dirty="0"/>
              <a:t>snížená schopnost měnit strategie (žáci téměř nepoužívali pravítko)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dirty="0"/>
              <a:t>mylná úvaha, podle které má úhlopříčka čtverce stejnou délku jako jeho strana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dirty="0"/>
              <a:t>nízká provázanost obdélníku a trojúhelníku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dirty="0"/>
              <a:t>malá zkušenost se čtvercem, jehož strany neleží na linkách </a:t>
            </a:r>
            <a:r>
              <a:rPr lang="cs-CZ" dirty="0" smtClean="0"/>
              <a:t>sítě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81953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vyhodnocení didaktického testu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95536" y="1628800"/>
            <a:ext cx="828092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Teoretické opory vyhodnocení:</a:t>
            </a:r>
          </a:p>
          <a:p>
            <a:pPr marL="342900" indent="-342900">
              <a:buAutoNum type="arabicPeriod"/>
            </a:pPr>
            <a:r>
              <a:rPr lang="cs-CZ" dirty="0" smtClean="0"/>
              <a:t>Teorie generického modelu (</a:t>
            </a:r>
            <a:r>
              <a:rPr lang="cs-CZ" dirty="0"/>
              <a:t>H</a:t>
            </a:r>
            <a:r>
              <a:rPr lang="cs-CZ" dirty="0" smtClean="0"/>
              <a:t>ejný)</a:t>
            </a:r>
          </a:p>
          <a:p>
            <a:pPr marL="342900" indent="-342900">
              <a:buAutoNum type="arabicPeriod"/>
            </a:pPr>
            <a:r>
              <a:rPr lang="cs-CZ" dirty="0" smtClean="0"/>
              <a:t>Model geometrického porozumění (van Hiele)</a:t>
            </a:r>
          </a:p>
          <a:p>
            <a:pPr marL="342900" indent="-342900">
              <a:buAutoNum type="arabicPeriod"/>
            </a:pPr>
            <a:r>
              <a:rPr lang="cs-CZ" dirty="0" smtClean="0"/>
              <a:t>Koncept geometrické osobnosti</a:t>
            </a:r>
          </a:p>
          <a:p>
            <a:pPr marL="342900" indent="-342900">
              <a:buAutoNum type="arabicPeriod"/>
            </a:pPr>
            <a:r>
              <a:rPr lang="cs-CZ" dirty="0" smtClean="0"/>
              <a:t>Fáze pojmotvorného procesu pojmu míra</a:t>
            </a:r>
          </a:p>
          <a:p>
            <a:pPr marL="342900" indent="-342900">
              <a:buAutoNum type="arabicPeriod"/>
            </a:pPr>
            <a:endParaRPr lang="cs-CZ" dirty="0"/>
          </a:p>
          <a:p>
            <a:r>
              <a:rPr lang="cs-CZ" dirty="0" smtClean="0"/>
              <a:t>Podle všech ukazatelů se valná většina žáků nacházela v první etapě (úrovni, fázi).</a:t>
            </a:r>
          </a:p>
          <a:p>
            <a:endParaRPr lang="cs-CZ" dirty="0"/>
          </a:p>
          <a:p>
            <a:r>
              <a:rPr lang="cs-CZ" dirty="0" smtClean="0"/>
              <a:t>Výsledky DT potvrdily původní hypotézu. </a:t>
            </a:r>
          </a:p>
          <a:p>
            <a:endParaRPr lang="cs-CZ" dirty="0"/>
          </a:p>
          <a:p>
            <a:r>
              <a:rPr lang="cs-CZ" dirty="0" smtClean="0"/>
              <a:t>Vynořil se faktor vycházející z lokality naší školy, který úroveň vzdělání velmi ovlivňuje:</a:t>
            </a:r>
          </a:p>
          <a:p>
            <a:endParaRPr lang="cs-CZ" dirty="0"/>
          </a:p>
          <a:p>
            <a:pPr algn="ctr"/>
            <a:r>
              <a:rPr lang="cs-CZ" b="1" dirty="0" smtClean="0"/>
              <a:t>ABSENCE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778406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971600" y="260648"/>
            <a:ext cx="720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dirty="0" smtClean="0"/>
              <a:t>Školu navštěvuje 279 žáků.</a:t>
            </a:r>
            <a:endParaRPr lang="cs-CZ" sz="4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084" y="1340768"/>
            <a:ext cx="5393832" cy="409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0851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971600" y="116632"/>
            <a:ext cx="7200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dirty="0" smtClean="0"/>
              <a:t>Téměř 45 % má omluvenou absenci více než 100 hodin za pololetí.</a:t>
            </a:r>
            <a:endParaRPr lang="cs-CZ" sz="4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74" y="2331615"/>
            <a:ext cx="5684035" cy="3905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7723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971600" y="260648"/>
            <a:ext cx="7200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dirty="0" smtClean="0"/>
              <a:t>25 žáků mělo v uplynulém pololetí omluvenou absenci více než 200 hodin.</a:t>
            </a:r>
            <a:endParaRPr lang="cs-CZ" sz="4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345" y="2420888"/>
            <a:ext cx="5799310" cy="4200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7722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22114"/>
          </a:xfrm>
        </p:spPr>
        <p:txBody>
          <a:bodyPr/>
          <a:lstStyle/>
          <a:p>
            <a:r>
              <a:rPr lang="cs-CZ" dirty="0" smtClean="0"/>
              <a:t>Didaktický test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975028"/>
            <a:ext cx="6264697" cy="5612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6501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Formalismus ve vzdělávání na 1. stupni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467544" y="1628800"/>
            <a:ext cx="82809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Výsledky testů </a:t>
            </a:r>
            <a:r>
              <a:rPr lang="cs-CZ" dirty="0" smtClean="0"/>
              <a:t>ukázaly</a:t>
            </a:r>
            <a:r>
              <a:rPr lang="cs-CZ" dirty="0"/>
              <a:t>, že některé etapy se urychlují, jsou zbytečně, možná až nebezpečně krátké. Žákům pak chybí cenné zkušenosti, na což ukazují následující fakta: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dirty="0"/>
              <a:t>většina z testovaných žáků nevytváří vlastní jednotky nebo jimi neumí pokrýt plochu,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dirty="0"/>
              <a:t>pro vytvářené pojmy žáci nemají dostatek izolovaných modelů a v úlohách předčasně používají numerická vyjádření,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dirty="0"/>
              <a:t>nechápou výpočet obsahu obdélníku, resp. nemají vytvořený spoj mezi obdélníkem a ostatními rovnoběžníky, resp. trojúhelníkem,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dirty="0"/>
              <a:t>neorientují se v úlohách na čtvercové síti,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dirty="0"/>
              <a:t>používají vzorce, kterým nerozumí.</a:t>
            </a:r>
          </a:p>
        </p:txBody>
      </p:sp>
    </p:spTree>
    <p:extLst>
      <p:ext uri="{BB962C8B-B14F-4D97-AF65-F5344CB8AC3E}">
        <p14:creationId xmlns:p14="http://schemas.microsoft.com/office/powerpoint/2010/main" val="3912210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850106"/>
          </a:xfrm>
        </p:spPr>
        <p:txBody>
          <a:bodyPr/>
          <a:lstStyle/>
          <a:p>
            <a:r>
              <a:rPr lang="cs-CZ" dirty="0" smtClean="0"/>
              <a:t>2. kolo testování – ukázka zlepšení</a:t>
            </a:r>
            <a:endParaRPr lang="cs-CZ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64704"/>
            <a:ext cx="5619750" cy="295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Obrázek 3"/>
          <p:cNvPicPr/>
          <p:nvPr/>
        </p:nvPicPr>
        <p:blipFill>
          <a:blip r:embed="rId3"/>
          <a:stretch>
            <a:fillRect/>
          </a:stretch>
        </p:blipFill>
        <p:spPr>
          <a:xfrm>
            <a:off x="4644008" y="1988840"/>
            <a:ext cx="4197846" cy="2024272"/>
          </a:xfrm>
          <a:prstGeom prst="rect">
            <a:avLst/>
          </a:prstGeom>
        </p:spPr>
      </p:pic>
      <p:pic>
        <p:nvPicPr>
          <p:cNvPr id="5" name="Obrázek 4"/>
          <p:cNvPicPr/>
          <p:nvPr/>
        </p:nvPicPr>
        <p:blipFill>
          <a:blip r:embed="rId4"/>
          <a:stretch>
            <a:fillRect/>
          </a:stretch>
        </p:blipFill>
        <p:spPr>
          <a:xfrm>
            <a:off x="4686363" y="4265917"/>
            <a:ext cx="4173858" cy="1927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070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850106"/>
          </a:xfrm>
        </p:spPr>
        <p:txBody>
          <a:bodyPr/>
          <a:lstStyle/>
          <a:p>
            <a:r>
              <a:rPr lang="cs-CZ" dirty="0" smtClean="0"/>
              <a:t>2. kolo testování – ukázka zlepšení</a:t>
            </a:r>
            <a:endParaRPr lang="cs-CZ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764704"/>
            <a:ext cx="5754688" cy="295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Obrázek 6"/>
          <p:cNvPicPr/>
          <p:nvPr/>
        </p:nvPicPr>
        <p:blipFill>
          <a:blip r:embed="rId3"/>
          <a:stretch>
            <a:fillRect/>
          </a:stretch>
        </p:blipFill>
        <p:spPr>
          <a:xfrm>
            <a:off x="4641032" y="3681683"/>
            <a:ext cx="4251448" cy="1683818"/>
          </a:xfrm>
          <a:prstGeom prst="rect">
            <a:avLst/>
          </a:prstGeom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517232"/>
            <a:ext cx="5811838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537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850106"/>
          </a:xfrm>
        </p:spPr>
        <p:txBody>
          <a:bodyPr/>
          <a:lstStyle/>
          <a:p>
            <a:r>
              <a:rPr lang="cs-CZ" dirty="0" smtClean="0"/>
              <a:t>2. kolo testování – ukázka zlepšení</a:t>
            </a:r>
            <a:endParaRPr lang="cs-CZ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8" y="791179"/>
            <a:ext cx="5143436" cy="3717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Obrázek 7"/>
          <p:cNvPicPr/>
          <p:nvPr/>
        </p:nvPicPr>
        <p:blipFill>
          <a:blip r:embed="rId3"/>
          <a:stretch>
            <a:fillRect/>
          </a:stretch>
        </p:blipFill>
        <p:spPr>
          <a:xfrm>
            <a:off x="4471707" y="3001108"/>
            <a:ext cx="4591647" cy="1506424"/>
          </a:xfrm>
          <a:prstGeom prst="rect">
            <a:avLst/>
          </a:prstGeom>
        </p:spPr>
      </p:pic>
      <p:pic>
        <p:nvPicPr>
          <p:cNvPr id="9" name="Obrázek 8"/>
          <p:cNvPicPr/>
          <p:nvPr/>
        </p:nvPicPr>
        <p:blipFill>
          <a:blip r:embed="rId4"/>
          <a:stretch>
            <a:fillRect/>
          </a:stretch>
        </p:blipFill>
        <p:spPr>
          <a:xfrm>
            <a:off x="4427984" y="1268759"/>
            <a:ext cx="4635371" cy="1514747"/>
          </a:xfrm>
          <a:prstGeom prst="rect">
            <a:avLst/>
          </a:prstGeom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660726"/>
            <a:ext cx="5764212" cy="2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9472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UKÁZKA ŽÁKOVSKÉHO ŘEŠENÍ</a:t>
            </a:r>
            <a:br>
              <a:rPr lang="cs-CZ" dirty="0" smtClean="0"/>
            </a:br>
            <a:r>
              <a:rPr lang="cs-CZ" dirty="0" smtClean="0"/>
              <a:t>porovnání 1. a 2. kola</a:t>
            </a:r>
            <a:endParaRPr lang="cs-CZ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96752"/>
            <a:ext cx="7126428" cy="2871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9" y="4149080"/>
            <a:ext cx="7126428" cy="2573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7949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UKÁZKA ŽÁKOVSKÉHO ŘEŠENÍ</a:t>
            </a:r>
            <a:br>
              <a:rPr lang="cs-CZ" dirty="0" smtClean="0"/>
            </a:br>
            <a:r>
              <a:rPr lang="cs-CZ" dirty="0"/>
              <a:t>porovnání 1. a 2. kola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62" y="1320748"/>
            <a:ext cx="5742651" cy="2530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365104"/>
            <a:ext cx="5510435" cy="2386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5682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UKÁZKA ŽÁKOVSKÉHO ŘEŠENÍ</a:t>
            </a:r>
            <a:br>
              <a:rPr lang="cs-CZ" dirty="0" smtClean="0"/>
            </a:br>
            <a:r>
              <a:rPr lang="cs-CZ" dirty="0"/>
              <a:t>porovnání 1. a 2. kola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92" y="1268760"/>
            <a:ext cx="6169358" cy="2546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005064"/>
            <a:ext cx="5861229" cy="2639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5682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Závěr 2. kola testování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683568" y="1556792"/>
            <a:ext cx="756084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Výsledky nového testování ukázali zlepšení ve všech směrech: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dirty="0"/>
              <a:t>zlepšila se práce na čtvercové síti,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dirty="0"/>
              <a:t>do řešení se zapojilo více žáků,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dirty="0"/>
              <a:t>žáci používají více metod pro zjišťování obsahu,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dirty="0"/>
              <a:t>poznávají více geometrických útvarů,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dirty="0"/>
              <a:t>dokáží rozpoznat a využít gradace, zkusí alespoň tu nejlehčí úroveň,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dirty="0"/>
              <a:t>v některých případech používají metodu pokus-omyl</a:t>
            </a:r>
            <a:r>
              <a:rPr lang="cs-CZ" dirty="0" smtClean="0"/>
              <a:t>.</a:t>
            </a:r>
          </a:p>
          <a:p>
            <a:pPr lvl="0"/>
            <a:endParaRPr lang="cs-CZ" dirty="0"/>
          </a:p>
          <a:p>
            <a:r>
              <a:rPr lang="cs-CZ" dirty="0"/>
              <a:t>V myšlení žáků přetrvává chybná představa, podle které má úhlopříčka čtverce stejnou délku jako jeho strana. To se projevilo u řešení obvodů. Opakovali chybu, kterou dělali (napříč třídami a ročníky) i v minulém testu. Je možné, že by k této chybě nedošlo v tolika případech: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dirty="0"/>
              <a:t>pokud by se žáci předem nedomluvili na způsobu řešení (v hodinách to patrné nebylo, tam jsme používali pravítko), který měli někteří z nich zažitý,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dirty="0"/>
              <a:t>pokud bych je některá zadání nechal přerýsovat do čtvercové sítě.</a:t>
            </a:r>
          </a:p>
        </p:txBody>
      </p:sp>
    </p:spTree>
    <p:extLst>
      <p:ext uri="{BB962C8B-B14F-4D97-AF65-F5344CB8AC3E}">
        <p14:creationId xmlns:p14="http://schemas.microsoft.com/office/powerpoint/2010/main" val="4113392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72008"/>
            <a:ext cx="8229600" cy="908720"/>
          </a:xfrm>
        </p:spPr>
        <p:txBody>
          <a:bodyPr>
            <a:normAutofit/>
          </a:bodyPr>
          <a:lstStyle/>
          <a:p>
            <a:r>
              <a:rPr lang="cs-CZ" dirty="0" smtClean="0"/>
              <a:t>RVP pro předškolní vzdělávání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467544" y="1095702"/>
            <a:ext cx="8208912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s-CZ" b="1" dirty="0"/>
              <a:t>Rizika (co ohrožuje úspěch vzdělávacích záměrů učitele)</a:t>
            </a:r>
          </a:p>
          <a:p>
            <a:pPr marL="285750" lvl="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b="1" dirty="0"/>
              <a:t>nedostatek příležitostí k poznávacím činnostem založeným na vlastní zkušenosti</a:t>
            </a:r>
          </a:p>
          <a:p>
            <a:pPr marL="285750" lvl="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b="1" dirty="0"/>
              <a:t>převaha předávání hotových poznatků slovním poučováním a vysvětlováním</a:t>
            </a:r>
          </a:p>
          <a:p>
            <a:pPr marL="285750" lvl="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b="1" dirty="0"/>
              <a:t>omezený prostor pro vyjádření a uplatnění představivosti a mimoracionálního poznávání</a:t>
            </a:r>
          </a:p>
          <a:p>
            <a:pPr marL="285750" lvl="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b="1" dirty="0"/>
              <a:t>převažující důraz na pamětní učení a mechanickou reprodukci, málo názornosti i prostoru pro rozvoj fantazie</a:t>
            </a:r>
          </a:p>
          <a:p>
            <a:pPr marL="285750" lvl="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b="1" dirty="0"/>
              <a:t>zahlcování podněty a informacemi bez rozvíjení schopnosti s nimi samostatně pracovat</a:t>
            </a:r>
          </a:p>
          <a:p>
            <a:pPr marL="285750" lvl="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b="1" dirty="0"/>
              <a:t>málo příležitosti a prostoru k experimentaci a exploraci a samostatnému řešení konkrétních poznávacích situací</a:t>
            </a:r>
          </a:p>
          <a:p>
            <a:pPr marL="285750" lvl="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b="1" dirty="0"/>
              <a:t>nedostatek porozumění a ocenění úspěchu či </a:t>
            </a:r>
            <a:r>
              <a:rPr lang="cs-CZ" b="1" dirty="0" smtClean="0"/>
              <a:t>úsilí</a:t>
            </a:r>
            <a:endParaRPr lang="cs-CZ" b="1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412596" y="56612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/>
              <a:t>V RVP pro ZŠ výčet uvedených rizik chybí.</a:t>
            </a:r>
          </a:p>
        </p:txBody>
      </p:sp>
    </p:spTree>
    <p:extLst>
      <p:ext uri="{BB962C8B-B14F-4D97-AF65-F5344CB8AC3E}">
        <p14:creationId xmlns:p14="http://schemas.microsoft.com/office/powerpoint/2010/main" val="302496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/>
          <p:nvPr/>
        </p:nvPicPr>
        <p:blipFill>
          <a:blip r:embed="rId2"/>
          <a:stretch>
            <a:fillRect/>
          </a:stretch>
        </p:blipFill>
        <p:spPr>
          <a:xfrm>
            <a:off x="467544" y="260648"/>
            <a:ext cx="8424936" cy="6408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9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22114"/>
          </a:xfrm>
        </p:spPr>
        <p:txBody>
          <a:bodyPr/>
          <a:lstStyle/>
          <a:p>
            <a:r>
              <a:rPr lang="cs-CZ" dirty="0" smtClean="0"/>
              <a:t>Didaktický test</a:t>
            </a: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84206"/>
            <a:ext cx="8208912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2964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/>
          <p:nvPr/>
        </p:nvPicPr>
        <p:blipFill>
          <a:blip r:embed="rId2"/>
          <a:stretch>
            <a:fillRect/>
          </a:stretch>
        </p:blipFill>
        <p:spPr>
          <a:xfrm>
            <a:off x="35496" y="1844824"/>
            <a:ext cx="9036495" cy="1880446"/>
          </a:xfrm>
          <a:prstGeom prst="rect">
            <a:avLst/>
          </a:prstGeom>
        </p:spPr>
      </p:pic>
      <p:pic>
        <p:nvPicPr>
          <p:cNvPr id="3" name="Obrázek 2"/>
          <p:cNvPicPr/>
          <p:nvPr/>
        </p:nvPicPr>
        <p:blipFill>
          <a:blip r:embed="rId3"/>
          <a:stretch>
            <a:fillRect/>
          </a:stretch>
        </p:blipFill>
        <p:spPr>
          <a:xfrm>
            <a:off x="35496" y="4221088"/>
            <a:ext cx="9036495" cy="2088232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3275856" y="404664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/>
              <a:t>ROZKLAD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1008758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275856" y="404664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/>
              <a:t>STŘÍHÁNÍ</a:t>
            </a:r>
            <a:endParaRPr lang="cs-CZ" sz="2400" b="1" dirty="0"/>
          </a:p>
        </p:txBody>
      </p:sp>
      <p:pic>
        <p:nvPicPr>
          <p:cNvPr id="5" name="Obrázek 4"/>
          <p:cNvPicPr/>
          <p:nvPr/>
        </p:nvPicPr>
        <p:blipFill>
          <a:blip r:embed="rId2"/>
          <a:stretch>
            <a:fillRect/>
          </a:stretch>
        </p:blipFill>
        <p:spPr>
          <a:xfrm>
            <a:off x="2300287" y="1052736"/>
            <a:ext cx="4543425" cy="1742440"/>
          </a:xfrm>
          <a:prstGeom prst="rect">
            <a:avLst/>
          </a:prstGeom>
        </p:spPr>
      </p:pic>
      <p:pic>
        <p:nvPicPr>
          <p:cNvPr id="6" name="Obrázek 5"/>
          <p:cNvPicPr/>
          <p:nvPr/>
        </p:nvPicPr>
        <p:blipFill>
          <a:blip r:embed="rId3"/>
          <a:stretch>
            <a:fillRect/>
          </a:stretch>
        </p:blipFill>
        <p:spPr>
          <a:xfrm>
            <a:off x="1782127" y="3152130"/>
            <a:ext cx="5579745" cy="996950"/>
          </a:xfrm>
          <a:prstGeom prst="rect">
            <a:avLst/>
          </a:prstGeom>
        </p:spPr>
      </p:pic>
      <p:pic>
        <p:nvPicPr>
          <p:cNvPr id="7" name="Obrázek 6"/>
          <p:cNvPicPr/>
          <p:nvPr/>
        </p:nvPicPr>
        <p:blipFill>
          <a:blip r:embed="rId4"/>
          <a:stretch>
            <a:fillRect/>
          </a:stretch>
        </p:blipFill>
        <p:spPr>
          <a:xfrm>
            <a:off x="1782127" y="4796750"/>
            <a:ext cx="5579745" cy="1512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65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275856" y="404664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/>
              <a:t>DOPLNĚNÍ</a:t>
            </a:r>
            <a:endParaRPr lang="cs-CZ" sz="2400" b="1" dirty="0"/>
          </a:p>
        </p:txBody>
      </p:sp>
      <p:pic>
        <p:nvPicPr>
          <p:cNvPr id="8" name="Obrázek 7"/>
          <p:cNvPicPr/>
          <p:nvPr/>
        </p:nvPicPr>
        <p:blipFill>
          <a:blip r:embed="rId2"/>
          <a:stretch>
            <a:fillRect/>
          </a:stretch>
        </p:blipFill>
        <p:spPr>
          <a:xfrm>
            <a:off x="1852295" y="1268760"/>
            <a:ext cx="543941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89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275856" y="404664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/>
              <a:t>RÁMOVÁNÍ</a:t>
            </a:r>
            <a:endParaRPr lang="cs-CZ" sz="2400" b="1" dirty="0"/>
          </a:p>
        </p:txBody>
      </p:sp>
      <p:pic>
        <p:nvPicPr>
          <p:cNvPr id="5" name="Obrázek 4"/>
          <p:cNvPicPr/>
          <p:nvPr/>
        </p:nvPicPr>
        <p:blipFill>
          <a:blip r:embed="rId2"/>
          <a:stretch>
            <a:fillRect/>
          </a:stretch>
        </p:blipFill>
        <p:spPr>
          <a:xfrm>
            <a:off x="1782127" y="1484784"/>
            <a:ext cx="5579745" cy="1859280"/>
          </a:xfrm>
          <a:prstGeom prst="rect">
            <a:avLst/>
          </a:prstGeom>
        </p:spPr>
      </p:pic>
      <p:pic>
        <p:nvPicPr>
          <p:cNvPr id="6" name="Obrázek 5"/>
          <p:cNvPicPr/>
          <p:nvPr/>
        </p:nvPicPr>
        <p:blipFill>
          <a:blip r:embed="rId3"/>
          <a:stretch>
            <a:fillRect/>
          </a:stretch>
        </p:blipFill>
        <p:spPr>
          <a:xfrm>
            <a:off x="1782127" y="4070186"/>
            <a:ext cx="5579745" cy="2023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9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22114"/>
          </a:xfrm>
        </p:spPr>
        <p:txBody>
          <a:bodyPr/>
          <a:lstStyle/>
          <a:p>
            <a:r>
              <a:rPr lang="cs-CZ" dirty="0" smtClean="0"/>
              <a:t>Didaktický test</a:t>
            </a:r>
            <a:endParaRPr lang="cs-CZ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8583890" cy="4731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2964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22114"/>
          </a:xfrm>
        </p:spPr>
        <p:txBody>
          <a:bodyPr/>
          <a:lstStyle/>
          <a:p>
            <a:r>
              <a:rPr lang="cs-CZ" dirty="0" smtClean="0"/>
              <a:t>Didaktický test</a:t>
            </a:r>
            <a:endParaRPr lang="cs-CZ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52736"/>
            <a:ext cx="8496944" cy="4319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0817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22114"/>
          </a:xfrm>
        </p:spPr>
        <p:txBody>
          <a:bodyPr/>
          <a:lstStyle/>
          <a:p>
            <a:r>
              <a:rPr lang="cs-CZ" dirty="0" smtClean="0"/>
              <a:t>Didaktický test</a:t>
            </a:r>
            <a:endParaRPr lang="cs-CZ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8669520" cy="4153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894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22114"/>
          </a:xfrm>
        </p:spPr>
        <p:txBody>
          <a:bodyPr/>
          <a:lstStyle/>
          <a:p>
            <a:r>
              <a:rPr lang="cs-CZ" dirty="0" smtClean="0"/>
              <a:t>Didaktický test</a:t>
            </a:r>
            <a:endParaRPr lang="cs-CZ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8496944" cy="4759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894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22114"/>
          </a:xfrm>
        </p:spPr>
        <p:txBody>
          <a:bodyPr/>
          <a:lstStyle/>
          <a:p>
            <a:r>
              <a:rPr lang="cs-CZ" dirty="0" smtClean="0"/>
              <a:t>Didaktický test</a:t>
            </a:r>
            <a:endParaRPr lang="cs-CZ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84" y="908720"/>
            <a:ext cx="4901164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717032"/>
            <a:ext cx="5093082" cy="3026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6741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1906</TotalTime>
  <Words>806</Words>
  <Application>Microsoft Office PowerPoint</Application>
  <PresentationFormat>Předvádění na obrazovce (4:3)</PresentationFormat>
  <Paragraphs>165</Paragraphs>
  <Slides>43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43</vt:i4>
      </vt:variant>
    </vt:vector>
  </HeadingPairs>
  <TitlesOfParts>
    <vt:vector size="44" baseType="lpstr">
      <vt:lpstr>Motiv systému Office</vt:lpstr>
      <vt:lpstr>Prezentace aplikace PowerPoint</vt:lpstr>
      <vt:lpstr>Prezentace aplikace PowerPoint</vt:lpstr>
      <vt:lpstr>Didaktický test</vt:lpstr>
      <vt:lpstr>Didaktický test</vt:lpstr>
      <vt:lpstr>Didaktický test</vt:lpstr>
      <vt:lpstr>Didaktický test</vt:lpstr>
      <vt:lpstr>Didaktický test</vt:lpstr>
      <vt:lpstr>Didaktický test</vt:lpstr>
      <vt:lpstr>Didaktický test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UKÁZKA ŽÁKOVSKÉHO ŘEŠENÍ</vt:lpstr>
      <vt:lpstr>UKÁZKA ŽÁKOVSKÉHO ŘEŠENÍ</vt:lpstr>
      <vt:lpstr>UKÁZKA ŽÁKOVSKÉHO ŘEŠENÍ</vt:lpstr>
      <vt:lpstr>UKÁZKA ŽÁKOVSKÉHO ŘEŠENÍ</vt:lpstr>
      <vt:lpstr>UKÁZKA HODINY MATEMATIKY</vt:lpstr>
      <vt:lpstr>UKÁZKA HODINY MATEMATIKY</vt:lpstr>
      <vt:lpstr>UKÁZKA HODINY MATEMATIKY</vt:lpstr>
      <vt:lpstr>Ukázka formalismu v učebnici</vt:lpstr>
      <vt:lpstr>Závěr 1. kola testování</vt:lpstr>
      <vt:lpstr>vyhodnocení didaktického testu</vt:lpstr>
      <vt:lpstr>Prezentace aplikace PowerPoint</vt:lpstr>
      <vt:lpstr>Prezentace aplikace PowerPoint</vt:lpstr>
      <vt:lpstr>Prezentace aplikace PowerPoint</vt:lpstr>
      <vt:lpstr>Formalismus ve vzdělávání na 1. stupni</vt:lpstr>
      <vt:lpstr>2. kolo testování – ukázka zlepšení</vt:lpstr>
      <vt:lpstr>2. kolo testování – ukázka zlepšení</vt:lpstr>
      <vt:lpstr>2. kolo testování – ukázka zlepšení</vt:lpstr>
      <vt:lpstr>UKÁZKA ŽÁKOVSKÉHO ŘEŠENÍ porovnání 1. a 2. kola</vt:lpstr>
      <vt:lpstr>UKÁZKA ŽÁKOVSKÉHO ŘEŠENÍ porovnání 1. a 2. kola</vt:lpstr>
      <vt:lpstr>UKÁZKA ŽÁKOVSKÉHO ŘEŠENÍ porovnání 1. a 2. kola</vt:lpstr>
      <vt:lpstr>Závěr 2. kola testování</vt:lpstr>
      <vt:lpstr>RVP pro předškolní vzdělávání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OBHAJOBA DIPLOMOVÉ PRÁCE</dc:title>
  <dc:creator>Mira</dc:creator>
  <cp:lastModifiedBy>Mira</cp:lastModifiedBy>
  <cp:revision>45</cp:revision>
  <dcterms:created xsi:type="dcterms:W3CDTF">2023-08-30T21:49:33Z</dcterms:created>
  <dcterms:modified xsi:type="dcterms:W3CDTF">2023-11-24T22:19:42Z</dcterms:modified>
</cp:coreProperties>
</file>