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7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3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6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3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8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6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0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D00E2-B9A3-DF03-4E53-0DED3A7F3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7576" y="1772180"/>
            <a:ext cx="5332506" cy="28311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Jak </a:t>
            </a:r>
            <a:r>
              <a:rPr lang="cs-CZ" dirty="0">
                <a:solidFill>
                  <a:srgbClr val="FFFFFF"/>
                </a:solidFill>
              </a:rPr>
              <a:t>komunikovat</a:t>
            </a:r>
            <a:r>
              <a:rPr lang="en-US" dirty="0">
                <a:solidFill>
                  <a:srgbClr val="FFFFFF"/>
                </a:solidFill>
              </a:rPr>
              <a:t> s </a:t>
            </a:r>
            <a:r>
              <a:rPr lang="en-US" dirty="0" err="1">
                <a:solidFill>
                  <a:srgbClr val="FFFFFF"/>
                </a:solidFill>
              </a:rPr>
              <a:t>rodiči</a:t>
            </a:r>
            <a:r>
              <a:rPr lang="cs-CZ" dirty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CE-387D-6193-B232-CE2CE6C61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9" r="15571" b="1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907F90BC-BF66-C27D-705B-24849D869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605" y="4762343"/>
            <a:ext cx="5332164" cy="2585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Mgr. Petra Prokopová Machalová</a:t>
            </a:r>
          </a:p>
        </p:txBody>
      </p:sp>
    </p:spTree>
    <p:extLst>
      <p:ext uri="{BB962C8B-B14F-4D97-AF65-F5344CB8AC3E}">
        <p14:creationId xmlns:p14="http://schemas.microsoft.com/office/powerpoint/2010/main" val="289968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FB2548-F441-491F-B89E-C8122CA41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8A4BBD-D838-4074-87A2-A92452580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8A046B-CDF0-4C13-A5DF-209D5B865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7C60656-56B0-4CF3-958D-AB9C24586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5" name="Obrázek 4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2A5DF4E7-7DBC-32B9-7CA3-9286789B9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8" t="20658" r="29358" b="10172"/>
          <a:stretch/>
        </p:blipFill>
        <p:spPr>
          <a:xfrm>
            <a:off x="138645" y="183128"/>
            <a:ext cx="4666186" cy="42090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F9E40A-1A68-DB12-F784-71C8AF5D9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89" r="10468" b="18796"/>
          <a:stretch/>
        </p:blipFill>
        <p:spPr>
          <a:xfrm>
            <a:off x="3932045" y="4071011"/>
            <a:ext cx="7739825" cy="242239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4C02F5B-5477-43F9-C42D-6ED5141D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073" y="1356314"/>
            <a:ext cx="6554232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Cermat x učebnice z edice H-mat</a:t>
            </a:r>
          </a:p>
        </p:txBody>
      </p:sp>
    </p:spTree>
    <p:extLst>
      <p:ext uri="{BB962C8B-B14F-4D97-AF65-F5344CB8AC3E}">
        <p14:creationId xmlns:p14="http://schemas.microsoft.com/office/powerpoint/2010/main" val="3626705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844BD-6424-223A-DAC5-7D60EEDFD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279699"/>
            <a:ext cx="9982200" cy="3728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600" b="1">
              <a:solidFill>
                <a:srgbClr val="FFFFFF"/>
              </a:solidFill>
              <a:latin typeface="Times New Roman" pitchFamily="18"/>
            </a:endParaRPr>
          </a:p>
          <a:p>
            <a:pPr marL="0" indent="0">
              <a:buNone/>
            </a:pPr>
            <a:r>
              <a:rPr lang="cs-CZ" sz="3600" b="1">
                <a:solidFill>
                  <a:srgbClr val="FFFFFF"/>
                </a:solidFill>
                <a:latin typeface="Times New Roman" pitchFamily="18"/>
              </a:rPr>
              <a:t>Děkuji za pozornost a přeji krásný zbytek dne.</a:t>
            </a:r>
          </a:p>
          <a:p>
            <a:endParaRPr lang="cs-CZ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9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B7DD83-8C23-4292-86EE-35D1060B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40D2E-9E51-4518-B6A8-4690070D5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262310-19F0-4D31-AB6F-CF8460C40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AC59120-25F8-4F4F-AF1A-739438F5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343E84-0410-B763-73D2-E6DAC51F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Na co dbát?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D43838-45E3-FFD0-1E42-885B0681C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5115697" cy="5775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Otevřená komunikace: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Dny otevřených dveří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Schůzky pro rodiče budoucích prvňáků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schůzky – ½ září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Prokazatelně rodiče o všem informovat (sešit, portfolio, žákovská knížka apod.)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Tripartity – učitel x žák x zákonný zástupce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Konzultace (dle dohody, pravidelné)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Vyhledávat děti, kterým hrozí školní neúspěšnost (doučování, plán pedagogické podpory, IVP)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Průběžně prokazatelně hodnotit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Kavárny pro rodiče</a:t>
            </a:r>
          </a:p>
          <a:p>
            <a:pPr marL="0" indent="0">
              <a:buNone/>
            </a:pPr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9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2E188-80C9-5DE9-BB8F-14F09848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72178"/>
            <a:ext cx="6096000" cy="283113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Příklad prokazatelně předané informace směrem k žákovi/rodiči.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DBBF33-FC08-5768-1A34-8CD48687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4" r="-1" b="10149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56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D9D22CA-5522-922A-9509-CC18A5F3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6858000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>
                <a:solidFill>
                  <a:srgbClr val="FFFFFF"/>
                </a:solidFill>
                <a:latin typeface="Times New Roman" pitchFamily="18"/>
              </a:rPr>
              <a:t>Co říci na „kavárnách pro rodiče“ k Hejného metodě?</a:t>
            </a:r>
            <a:br>
              <a:rPr lang="cs-CZ" sz="3700" b="1">
                <a:solidFill>
                  <a:srgbClr val="FFFFFF"/>
                </a:solidFill>
                <a:latin typeface="Times New Roman" pitchFamily="18"/>
              </a:rPr>
            </a:br>
            <a:endParaRPr lang="cs-CZ" sz="37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F73C6-C856-B81C-F02C-BCEE3991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560" y="1690456"/>
            <a:ext cx="6857558" cy="3728613"/>
          </a:xfrm>
        </p:spPr>
        <p:txBody>
          <a:bodyPr>
            <a:noAutofit/>
          </a:bodyPr>
          <a:lstStyle/>
          <a:p>
            <a:pPr marL="0" lvl="0" indent="0" hangingPunct="1">
              <a:spcBef>
                <a:spcPts val="600"/>
              </a:spcBef>
              <a:spcAft>
                <a:spcPts val="0"/>
              </a:spcAft>
              <a:buNone/>
            </a:pPr>
            <a:endParaRPr lang="cs-CZ" b="1" dirty="0">
              <a:solidFill>
                <a:srgbClr val="FFFFFF"/>
              </a:solidFill>
              <a:latin typeface="Times New Roman" pitchFamily="18"/>
            </a:endParaRP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Vychází z lidské potřeby něco dokázat nebo něco zkusit.</a:t>
            </a: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Potřeba radosti z úspěšně vyřešené úlohy.</a:t>
            </a: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Osvojuje si metodu pokus-omyl-vylepšení.</a:t>
            </a: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Zobecňování dílčích zkušeností a znalostí.</a:t>
            </a: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Schopnost argumentovat.</a:t>
            </a:r>
          </a:p>
          <a:p>
            <a:pPr marL="323999" lvl="0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dirty="0">
                <a:solidFill>
                  <a:srgbClr val="FFFFFF"/>
                </a:solidFill>
                <a:latin typeface="Times New Roman" pitchFamily="18"/>
              </a:rPr>
              <a:t>Používání jednoduchého matematického jazyka.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5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1F689-1D4B-EB10-48EA-54858699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3086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Co dělat např. na dílně pro rodiče prvňáků.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39AF5C-9A03-2E56-17B9-57209BD0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77" y="3128334"/>
            <a:ext cx="5951073" cy="3460964"/>
          </a:xfrm>
        </p:spPr>
        <p:txBody>
          <a:bodyPr anchor="ctr">
            <a:normAutofit/>
          </a:bodyPr>
          <a:lstStyle/>
          <a:p>
            <a:pPr marL="0" lvl="0" indent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Times New Roman" pitchFamily="18"/>
              </a:rPr>
              <a:t>Úloha č. 1: Postavte z kostek, co se Vám líbí.</a:t>
            </a: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2400" b="1" dirty="0">
              <a:solidFill>
                <a:srgbClr val="FFFFFF"/>
              </a:solidFill>
              <a:latin typeface="Times New Roman" pitchFamily="18"/>
            </a:endParaRPr>
          </a:p>
          <a:p>
            <a:pPr marL="0" lvl="0" indent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Times New Roman" pitchFamily="18"/>
              </a:rPr>
              <a:t>Úloha č. 2: Vytvořte stavbu podle obrázku.</a:t>
            </a: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 b="1" dirty="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 dirty="0">
              <a:solidFill>
                <a:srgbClr val="FFFFFF"/>
              </a:solidFill>
              <a:latin typeface="Times New Roman" pitchFamily="18"/>
            </a:endParaRPr>
          </a:p>
          <a:p>
            <a:endParaRPr lang="cs-CZ" sz="1800" dirty="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A3B144-1074-4EB3-8741-160D2211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94385" y="41921"/>
            <a:ext cx="3997615" cy="6816079"/>
            <a:chOff x="8059620" y="41922"/>
            <a:chExt cx="3997615" cy="68160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BB9A36-C57B-45F3-BF80-89A7707B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BCBB483-EE40-4AA6-925A-5AE654585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7B1C5F32-CF16-57CE-5C74-0A6F2202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53"/>
          <a:stretch>
            <a:fillRect/>
          </a:stretch>
        </p:blipFill>
        <p:spPr>
          <a:xfrm>
            <a:off x="6858001" y="1993930"/>
            <a:ext cx="4724400" cy="2864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9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0A191F8-42DB-65CF-E206-66BFF075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476" y="527698"/>
            <a:ext cx="6858000" cy="1664573"/>
          </a:xfrm>
        </p:spPr>
        <p:txBody>
          <a:bodyPr>
            <a:normAutofit/>
          </a:bodyPr>
          <a:lstStyle/>
          <a:p>
            <a:pPr algn="ctr"/>
            <a:r>
              <a:rPr lang="cs-CZ" sz="4100" b="1" dirty="0">
                <a:solidFill>
                  <a:srgbClr val="FFFFFF"/>
                </a:solidFill>
                <a:latin typeface="Times New Roman" pitchFamily="18"/>
              </a:rPr>
              <a:t>Prvních 7 klíčových principů</a:t>
            </a:r>
            <a:br>
              <a:rPr lang="cs-CZ" sz="4100" b="1" dirty="0">
                <a:solidFill>
                  <a:srgbClr val="FFFFFF"/>
                </a:solidFill>
                <a:latin typeface="Times New Roman" pitchFamily="18"/>
              </a:rPr>
            </a:br>
            <a:endParaRPr lang="cs-CZ" sz="41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C403FC-09B1-32E1-2C28-4BDF6774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825" y="2012999"/>
            <a:ext cx="6857558" cy="3728613"/>
          </a:xfrm>
        </p:spPr>
        <p:txBody>
          <a:bodyPr>
            <a:normAutofit fontScale="85000" lnSpcReduction="20000"/>
          </a:bodyPr>
          <a:lstStyle/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 b="1" dirty="0">
              <a:solidFill>
                <a:srgbClr val="FFFFFF"/>
              </a:solidFill>
              <a:latin typeface="Times New Roman" pitchFamily="18"/>
            </a:endParaRP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Rozvoj osobnosti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Skutečná motivace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Reálné zkušenosti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Radost z matematiky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Vlastní poznatek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Podpora tvořivosti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3200" dirty="0">
                <a:solidFill>
                  <a:srgbClr val="FFFFFF"/>
                </a:solidFill>
                <a:latin typeface="Times New Roman" pitchFamily="18"/>
              </a:rPr>
              <a:t>Role učitele</a:t>
            </a:r>
          </a:p>
          <a:p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5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88E7D1-CFFA-465B-08D9-50AD7CDC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3086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>
                <a:solidFill>
                  <a:srgbClr val="FFFFFF"/>
                </a:solidFill>
                <a:latin typeface="Times New Roman" pitchFamily="18"/>
              </a:rPr>
              <a:t>Úkol č. 3: Vezměte si šest dřívek a vytvořte obrázek.</a:t>
            </a:r>
            <a:br>
              <a:rPr lang="cs-CZ" sz="3700" b="1">
                <a:solidFill>
                  <a:srgbClr val="FFFFFF"/>
                </a:solidFill>
                <a:latin typeface="Times New Roman" pitchFamily="18"/>
              </a:rPr>
            </a:br>
            <a:endParaRPr lang="cs-CZ" sz="37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8BEA8-A047-6CCA-3645-2E532700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9400"/>
            <a:ext cx="4952681" cy="3460964"/>
          </a:xfrm>
        </p:spPr>
        <p:txBody>
          <a:bodyPr anchor="ctr">
            <a:normAutofit/>
          </a:bodyPr>
          <a:lstStyle/>
          <a:p>
            <a:pPr marL="827998"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marL="827998"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marL="0" lvl="0" indent="0" hangingPunct="1">
              <a:spcBef>
                <a:spcPts val="600"/>
              </a:spcBef>
              <a:spcAft>
                <a:spcPts val="0"/>
              </a:spcAft>
              <a:buNone/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pPr lvl="0" hangingPunct="1">
              <a:spcBef>
                <a:spcPts val="600"/>
              </a:spcBef>
              <a:spcAft>
                <a:spcPts val="0"/>
              </a:spcAft>
            </a:pPr>
            <a:endParaRPr lang="cs-CZ" sz="1800">
              <a:solidFill>
                <a:srgbClr val="FFFFFF"/>
              </a:solidFill>
              <a:latin typeface="Times New Roman" pitchFamily="18"/>
            </a:endParaRPr>
          </a:p>
          <a:p>
            <a:endParaRPr lang="cs-CZ" sz="1800">
              <a:solidFill>
                <a:srgbClr val="FFFFFF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A3B144-1074-4EB3-8741-160D2211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94385" y="41921"/>
            <a:ext cx="3997615" cy="6816079"/>
            <a:chOff x="8059620" y="41922"/>
            <a:chExt cx="3997615" cy="68160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B9A36-C57B-45F3-BF80-89A7707B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CBB483-EE40-4AA6-925A-5AE654585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4" name="Obrázek 4">
            <a:extLst>
              <a:ext uri="{FF2B5EF4-FFF2-40B4-BE49-F238E27FC236}">
                <a16:creationId xmlns:a16="http://schemas.microsoft.com/office/drawing/2014/main" id="{1E97D0BF-CE03-4046-BA8F-89819C627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1" t="41379" r="15240" b="42744"/>
          <a:stretch/>
        </p:blipFill>
        <p:spPr>
          <a:xfrm>
            <a:off x="3648254" y="2947662"/>
            <a:ext cx="7191197" cy="2308608"/>
          </a:xfrm>
          <a:prstGeom prst="rect">
            <a:avLst/>
          </a:prstGeom>
          <a:pattFill prst="pct50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7604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DB2F975E-DA49-4702-8C47-1C492A7A8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1C3C0-F046-4A8E-B762-5D60202A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2C50DE-161C-4D3A-8A43-4DFCF8C64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A044CEE-9534-6CF6-4543-8F73E367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5" y="559813"/>
            <a:ext cx="9067799" cy="1664573"/>
          </a:xfrm>
        </p:spPr>
        <p:txBody>
          <a:bodyPr>
            <a:normAutofit/>
          </a:bodyPr>
          <a:lstStyle/>
          <a:p>
            <a:pPr lvl="0" algn="ctr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br>
              <a:rPr lang="cs-CZ" sz="3700" b="1">
                <a:solidFill>
                  <a:srgbClr val="FFFFFF"/>
                </a:solidFill>
                <a:latin typeface="Times New Roman" pitchFamily="18"/>
              </a:rPr>
            </a:br>
            <a:br>
              <a:rPr lang="cs-CZ" sz="3700">
                <a:solidFill>
                  <a:srgbClr val="FFFFFF"/>
                </a:solidFill>
                <a:latin typeface="Times New Roman" pitchFamily="18"/>
              </a:rPr>
            </a:br>
            <a:endParaRPr lang="cs-CZ" sz="3700">
              <a:solidFill>
                <a:srgbClr val="FFFFFF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7608774-E7C6-3AB3-BF2E-3B9023C29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576" y="905002"/>
            <a:ext cx="9067215" cy="3728613"/>
          </a:xfrm>
        </p:spPr>
        <p:txBody>
          <a:bodyPr>
            <a:noAutofit/>
          </a:bodyPr>
          <a:lstStyle/>
          <a:p>
            <a:pPr marL="0" lvl="0" indent="0" algn="ctr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FFFFFF"/>
                </a:solidFill>
                <a:latin typeface="Times New Roman" pitchFamily="18"/>
              </a:rPr>
              <a:t>Dalších šest principů: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Práce s chybou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Přiměřené výzvy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Podpora spolupráce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Budování schémat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Práce v prostředích </a:t>
            </a:r>
          </a:p>
          <a:p>
            <a:pPr lvl="0" algn="ctr" hangingPunct="1">
              <a:spcBef>
                <a:spcPts val="600"/>
              </a:spcBef>
              <a:spcAft>
                <a:spcPts val="0"/>
              </a:spcAft>
              <a:buSzPct val="45000"/>
              <a:buFont typeface="StarSymbol"/>
              <a:buChar char="●"/>
            </a:pPr>
            <a:r>
              <a:rPr lang="cs-CZ" sz="4000" dirty="0">
                <a:solidFill>
                  <a:srgbClr val="FFFFFF"/>
                </a:solidFill>
                <a:latin typeface="Times New Roman" pitchFamily="18"/>
              </a:rPr>
              <a:t>Prolínání témat</a:t>
            </a:r>
          </a:p>
          <a:p>
            <a:pPr algn="ctr"/>
            <a:endParaRPr lang="cs-CZ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7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03ECC2E-30DF-13D7-928E-945B57C6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6858000" cy="1664573"/>
          </a:xfrm>
        </p:spPr>
        <p:txBody>
          <a:bodyPr>
            <a:normAutofit/>
          </a:bodyPr>
          <a:lstStyle/>
          <a:p>
            <a:r>
              <a:rPr lang="cs-CZ" sz="4100">
                <a:solidFill>
                  <a:srgbClr val="FFFFFF"/>
                </a:solidFill>
              </a:rPr>
              <a:t>Co dělat např. na dílně pro rodiče druhostupňových žáků.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45657C-FF2D-5217-A86A-EA06C3397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13" y="2895083"/>
            <a:ext cx="11058525" cy="372861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Vybrat úlohy, které se nachází v přijímacím řízení…jak je podporuje Hejného metoda v učebnicích z edice H-mat.</a:t>
            </a:r>
          </a:p>
          <a:p>
            <a:endParaRPr lang="cs-CZ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Seznámit s výsledky, které prezentoval pan  Radim Šíp - </a:t>
            </a:r>
            <a:r>
              <a:rPr lang="cs-CZ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Timss</a:t>
            </a:r>
            <a:r>
              <a:rPr lang="cs-CZ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42746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RightStep">
      <a:dk1>
        <a:srgbClr val="000000"/>
      </a:dk1>
      <a:lt1>
        <a:srgbClr val="FFFFFF"/>
      </a:lt1>
      <a:dk2>
        <a:srgbClr val="31201C"/>
      </a:dk2>
      <a:lt2>
        <a:srgbClr val="F3F0F0"/>
      </a:lt2>
      <a:accent1>
        <a:srgbClr val="20B2B6"/>
      </a:accent1>
      <a:accent2>
        <a:srgbClr val="1781D5"/>
      </a:accent2>
      <a:accent3>
        <a:srgbClr val="2944E7"/>
      </a:accent3>
      <a:accent4>
        <a:srgbClr val="5928D8"/>
      </a:accent4>
      <a:accent5>
        <a:srgbClr val="AC29E7"/>
      </a:accent5>
      <a:accent6>
        <a:srgbClr val="D517C0"/>
      </a:accent6>
      <a:hlink>
        <a:srgbClr val="BF423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288</Words>
  <Application>Microsoft Office PowerPoint</Application>
  <PresentationFormat>Širokoúhlá obrazovka</PresentationFormat>
  <Paragraphs>62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AvenirNext LT Pro Medium</vt:lpstr>
      <vt:lpstr>Sabon Next LT</vt:lpstr>
      <vt:lpstr>StarSymbol</vt:lpstr>
      <vt:lpstr>Times New Roman</vt:lpstr>
      <vt:lpstr>DappledVTI</vt:lpstr>
      <vt:lpstr>Jak komunikovat s rodiči?</vt:lpstr>
      <vt:lpstr>Na co dbát? </vt:lpstr>
      <vt:lpstr>Příklad prokazatelně předané informace směrem k žákovi/rodiči.</vt:lpstr>
      <vt:lpstr>Co říci na „kavárnách pro rodiče“ k Hejného metodě? </vt:lpstr>
      <vt:lpstr>Co dělat např. na dílně pro rodiče prvňáků.</vt:lpstr>
      <vt:lpstr>Prvních 7 klíčových principů </vt:lpstr>
      <vt:lpstr>Úkol č. 3: Vezměte si šest dřívek a vytvořte obrázek. </vt:lpstr>
      <vt:lpstr>  </vt:lpstr>
      <vt:lpstr>Co dělat např. na dílně pro rodiče druhostupňových žáků.</vt:lpstr>
      <vt:lpstr>Cermat x učebnice z edice H-mat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pracovat s rodiči</dc:title>
  <dc:creator>Prokopová Machalová Petra</dc:creator>
  <cp:lastModifiedBy>Prokopová Machalová Petra</cp:lastModifiedBy>
  <cp:revision>5</cp:revision>
  <dcterms:created xsi:type="dcterms:W3CDTF">2023-11-25T07:06:23Z</dcterms:created>
  <dcterms:modified xsi:type="dcterms:W3CDTF">2023-12-01T06:29:07Z</dcterms:modified>
</cp:coreProperties>
</file>