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sldIdLst>
    <p:sldId id="256" r:id="rId5"/>
    <p:sldId id="274" r:id="rId6"/>
    <p:sldId id="259" r:id="rId7"/>
    <p:sldId id="258" r:id="rId8"/>
    <p:sldId id="276" r:id="rId9"/>
    <p:sldId id="272" r:id="rId10"/>
    <p:sldId id="279" r:id="rId11"/>
    <p:sldId id="273" r:id="rId12"/>
    <p:sldId id="282" r:id="rId13"/>
    <p:sldId id="262" r:id="rId14"/>
    <p:sldId id="264" r:id="rId15"/>
    <p:sldId id="290" r:id="rId16"/>
    <p:sldId id="284" r:id="rId17"/>
    <p:sldId id="287" r:id="rId18"/>
    <p:sldId id="288" r:id="rId19"/>
    <p:sldId id="292" r:id="rId20"/>
    <p:sldId id="293" r:id="rId21"/>
    <p:sldId id="294" r:id="rId22"/>
    <p:sldId id="295" r:id="rId23"/>
    <p:sldId id="267" r:id="rId24"/>
    <p:sldId id="269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041"/>
    <a:srgbClr val="AA4016"/>
    <a:srgbClr val="7F2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2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1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5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6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3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3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17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4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CDF33-5153-43EE-BB07-2ADCABED976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FA762D-E78A-43D3-B47E-3D826DAC8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8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8909" y="581891"/>
            <a:ext cx="9929091" cy="353752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Sociální </a:t>
            </a:r>
            <a:r>
              <a:rPr lang="cs-CZ" sz="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povaha kognitivních </a:t>
            </a:r>
            <a:r>
              <a:rPr lang="cs-CZ" sz="7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procesů</a:t>
            </a:r>
            <a:r>
              <a:rPr lang="cs-CZ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cs-CZ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cs-CZ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cs-C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 </a:t>
            </a:r>
            <a:r>
              <a:rPr lang="cs-CZ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nám výsledky TIMSS nemohou říct o významu Hejného metody</a:t>
            </a:r>
            <a:endParaRPr lang="cs-CZ" sz="4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8218" y="4507344"/>
            <a:ext cx="9799782" cy="1339273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Radim Šíp</a:t>
            </a:r>
          </a:p>
          <a:p>
            <a:pPr algn="ctr"/>
            <a:r>
              <a:rPr lang="cs-CZ" sz="1800" b="1" dirty="0" smtClean="0">
                <a:solidFill>
                  <a:srgbClr val="AA4016"/>
                </a:solidFill>
                <a:latin typeface="Arial Rounded MT Bold" panose="020F0704030504030204" pitchFamily="34" charset="0"/>
              </a:rPr>
              <a:t>Centrum výzkumu FHS UTB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KOVF, </a:t>
            </a:r>
            <a:r>
              <a:rPr lang="cs-CZ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PedF UK</a:t>
            </a:r>
          </a:p>
        </p:txBody>
      </p:sp>
    </p:spTree>
    <p:extLst>
      <p:ext uri="{BB962C8B-B14F-4D97-AF65-F5344CB8AC3E}">
        <p14:creationId xmlns:p14="http://schemas.microsoft.com/office/powerpoint/2010/main" val="1945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58522" cy="877455"/>
          </a:xfrm>
        </p:spPr>
        <p:txBody>
          <a:bodyPr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Vítězství pravdy?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754909"/>
            <a:ext cx="10258522" cy="4286454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1271400" lvl="7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TÝM TIMSS ODVÁDÍ SKVĚLOU PRÁCI</a:t>
            </a:r>
          </a:p>
          <a:p>
            <a:pPr marL="1271400" lvl="7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1271400" lvl="7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VÝZKUMNÝ TÝM ODVEDL SKVĚLOU PRÁCI </a:t>
            </a:r>
          </a:p>
          <a:p>
            <a:pPr marL="1271400" lvl="7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                         A PŘEDLOŽIL NEJSYSTEMATIČTĚJSÍ ANALÝZU</a:t>
            </a:r>
          </a:p>
          <a:p>
            <a:pPr marL="1271400" lvl="7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1271400" lvl="7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A VÝSLEDKY JSOU PRO H-m POZITIVNÍ?</a:t>
            </a:r>
          </a:p>
          <a:p>
            <a:pPr marL="1271400" lvl="7" indent="0">
              <a:buNone/>
            </a:pPr>
            <a:endParaRPr lang="cs-CZ" sz="2800" b="1" dirty="0">
              <a:solidFill>
                <a:schemeClr val="tx1"/>
              </a:solidFill>
            </a:endParaRPr>
          </a:p>
          <a:p>
            <a:pPr marL="1271400" lvl="7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TAK V ČEM JE PROBLÉM?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58522" cy="877455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Realita výzkumů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847273"/>
            <a:ext cx="10258522" cy="4194090"/>
          </a:xfrm>
        </p:spPr>
        <p:txBody>
          <a:bodyPr>
            <a:normAutofit/>
          </a:bodyPr>
          <a:lstStyle/>
          <a:p>
            <a:pPr marL="566928" lvl="3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1024128" lvl="3" indent="-457200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</a:rPr>
              <a:t>adbytek dat -&gt; nutné vytvořit jeden základní „interpretační příběh“.</a:t>
            </a:r>
          </a:p>
          <a:p>
            <a:pPr marL="1024128" lvl="3" indent="-457200">
              <a:buFont typeface="+mj-lt"/>
              <a:buAutoNum type="arabicPeriod"/>
            </a:pPr>
            <a:endParaRPr lang="cs-CZ" sz="2400" b="1" dirty="0">
              <a:solidFill>
                <a:schemeClr val="tx1"/>
              </a:solidFill>
            </a:endParaRPr>
          </a:p>
          <a:p>
            <a:pPr marL="1024128" lvl="3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Tento „příběh“ lze vytvořit pouze na základě hodnot, které orientují:</a:t>
            </a:r>
          </a:p>
          <a:p>
            <a:pPr marL="1374320" lvl="5" indent="-45720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</a:rPr>
              <a:t>konstrukci výzkumného designu</a:t>
            </a:r>
          </a:p>
          <a:p>
            <a:pPr marL="1374320" lvl="5" indent="-45720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</a:rPr>
              <a:t>způsob práce se jednotlivými nástroji</a:t>
            </a:r>
          </a:p>
          <a:p>
            <a:pPr marL="1374320" lvl="5" indent="-45720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</a:rPr>
              <a:t>především INTERPRETACI</a:t>
            </a:r>
            <a:endParaRPr lang="cs-CZ" sz="2200" b="1" dirty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1317120" lvl="7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hodnoty ≠ „subjektivní preference“</a:t>
            </a:r>
          </a:p>
          <a:p>
            <a:pPr marL="1317120" lvl="7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                = epistemologické hodnoty dané celkovým rámcem</a:t>
            </a:r>
          </a:p>
          <a:p>
            <a:pPr marL="566928" lvl="3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75488" lvl="2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58522" cy="877455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Náš výzkum a nadbytek dat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847273"/>
            <a:ext cx="10258522" cy="4194090"/>
          </a:xfrm>
        </p:spPr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Nadbytek dat -&gt; které neumožňují jeden základní příběh</a:t>
            </a:r>
          </a:p>
          <a:p>
            <a:pPr marL="749808" lvl="1" indent="-457200">
              <a:buFont typeface="+mj-lt"/>
              <a:buAutoNum type="arabicPeriod"/>
            </a:pPr>
            <a:endParaRPr lang="cs-CZ" sz="2400" b="1" dirty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Rozhodují hodnoty celkového zarámování:</a:t>
            </a:r>
          </a:p>
          <a:p>
            <a:pPr marL="932688" lvl="2" indent="-457200">
              <a:buFont typeface="+mj-lt"/>
              <a:buAutoNum type="alphaUcPeriod"/>
            </a:pPr>
            <a:r>
              <a:rPr lang="cs-CZ" sz="2000" b="1" dirty="0" smtClean="0">
                <a:solidFill>
                  <a:schemeClr val="tx1"/>
                </a:solidFill>
              </a:rPr>
              <a:t>Jde nám jde o to, aby žáci (budoucí občané, voliči) rozvíjeli abstraktní myšlení.</a:t>
            </a:r>
          </a:p>
          <a:p>
            <a:pPr marL="932688" lvl="2" indent="-457200">
              <a:buFont typeface="+mj-lt"/>
              <a:buAutoNum type="alphaUcPeriod"/>
            </a:pPr>
            <a:r>
              <a:rPr lang="cs-CZ" sz="2000" b="1" dirty="0" smtClean="0">
                <a:solidFill>
                  <a:schemeClr val="tx1"/>
                </a:solidFill>
              </a:rPr>
              <a:t>Anebo o to, </a:t>
            </a:r>
            <a:r>
              <a:rPr lang="cs-CZ" sz="2000" b="1" dirty="0">
                <a:solidFill>
                  <a:schemeClr val="tx1"/>
                </a:solidFill>
              </a:rPr>
              <a:t>aby žáci </a:t>
            </a:r>
            <a:r>
              <a:rPr lang="cs-CZ" sz="2000" b="1" dirty="0" smtClean="0">
                <a:solidFill>
                  <a:schemeClr val="tx1"/>
                </a:solidFill>
              </a:rPr>
              <a:t>(budoucí občané, voliči) </a:t>
            </a:r>
            <a:r>
              <a:rPr lang="cs-CZ" sz="2000" b="1" dirty="0">
                <a:solidFill>
                  <a:schemeClr val="tx1"/>
                </a:solidFill>
              </a:rPr>
              <a:t>zvládli „kupecké počty“</a:t>
            </a:r>
          </a:p>
          <a:p>
            <a:pPr marL="475488" lvl="2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	</a:t>
            </a:r>
          </a:p>
          <a:p>
            <a:pPr marL="292608" lvl="1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   </a:t>
            </a:r>
            <a:r>
              <a:rPr lang="cs-CZ" sz="2400" b="1" dirty="0" smtClean="0">
                <a:solidFill>
                  <a:schemeClr val="tx1"/>
                </a:solidFill>
              </a:rPr>
              <a:t>NÁŠ </a:t>
            </a:r>
            <a:r>
              <a:rPr lang="cs-CZ" sz="2400" b="1" dirty="0" smtClean="0">
                <a:solidFill>
                  <a:schemeClr val="tx1"/>
                </a:solidFill>
              </a:rPr>
              <a:t>VÝZKUMNÝ TÝM ORIENTOVALY HODNOTY A</a:t>
            </a:r>
          </a:p>
          <a:p>
            <a:pPr marL="841248" lvl="4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ALE JE MOŽNÁ I SKEPTICKY ORIENTOVANÁ INTEPRETACE NA ZÁKLADĚ B</a:t>
            </a:r>
          </a:p>
          <a:p>
            <a:pPr marL="475488" lvl="2" indent="0">
              <a:buNone/>
            </a:pPr>
            <a:endParaRPr lang="cs-CZ" sz="2000" dirty="0" smtClean="0">
              <a:solidFill>
                <a:srgbClr val="E77041"/>
              </a:solidFill>
            </a:endParaRPr>
          </a:p>
          <a:p>
            <a:pPr marL="475488" lvl="2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845734"/>
            <a:ext cx="9474829" cy="4023360"/>
          </a:xfrm>
        </p:spPr>
        <p:txBody>
          <a:bodyPr>
            <a:normAutofit/>
          </a:bodyPr>
          <a:lstStyle/>
          <a:p>
            <a:r>
              <a:rPr lang="cs-CZ" b="1" dirty="0" smtClean="0"/>
              <a:t> POČET H-ÚLOH V 2019 STOUPÁ A </a:t>
            </a:r>
            <a:r>
              <a:rPr lang="cs-CZ" b="1" dirty="0" err="1" smtClean="0"/>
              <a:t>neH</a:t>
            </a:r>
            <a:r>
              <a:rPr lang="cs-CZ" b="1" dirty="0" smtClean="0"/>
              <a:t>-ÚLOH KLESÁ</a:t>
            </a:r>
          </a:p>
          <a:p>
            <a:r>
              <a:rPr lang="cs-CZ" b="1" dirty="0" smtClean="0"/>
              <a:t> </a:t>
            </a:r>
          </a:p>
          <a:p>
            <a:pPr marL="201168" lvl="1" indent="0">
              <a:buNone/>
            </a:pPr>
            <a:endParaRPr lang="cs-CZ" dirty="0" smtClean="0"/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 smtClean="0"/>
          </a:p>
          <a:p>
            <a:pPr marL="201168" lvl="1" indent="0">
              <a:buNone/>
            </a:pPr>
            <a:endParaRPr lang="cs-CZ" sz="2400" b="1" dirty="0" smtClean="0"/>
          </a:p>
          <a:p>
            <a:pPr marL="201168" lvl="1" indent="0">
              <a:buNone/>
            </a:pPr>
            <a:endParaRPr lang="cs-CZ" sz="2400" b="1" dirty="0"/>
          </a:p>
          <a:p>
            <a:pPr marL="201168" lvl="1" indent="0">
              <a:buNone/>
            </a:pPr>
            <a:endParaRPr lang="cs-CZ" sz="2400" b="1" dirty="0" smtClean="0"/>
          </a:p>
          <a:p>
            <a:pPr marL="201168" lvl="1" indent="0">
              <a:buNone/>
            </a:pPr>
            <a:endParaRPr lang="cs-CZ" sz="2400" b="1" dirty="0" smtClean="0"/>
          </a:p>
          <a:p>
            <a:pPr marL="201168" lvl="1" indent="0">
              <a:buNone/>
            </a:pPr>
            <a:r>
              <a:rPr lang="cs-CZ" sz="2400" b="1" dirty="0" smtClean="0">
                <a:sym typeface="Wingdings" panose="05000000000000000000" pitchFamily="2" charset="2"/>
              </a:rPr>
              <a:t>     </a:t>
            </a:r>
            <a:r>
              <a:rPr lang="cs-CZ" sz="2400" b="1" dirty="0" err="1" smtClean="0"/>
              <a:t>NeH</a:t>
            </a:r>
            <a:r>
              <a:rPr lang="cs-CZ" sz="2400" b="1" dirty="0" smtClean="0"/>
              <a:t>-ŽÁCI ZNEVÝHODNĚNI</a:t>
            </a:r>
          </a:p>
          <a:p>
            <a:pPr marL="201168" lvl="1" indent="0">
              <a:buNone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31" y="3230536"/>
            <a:ext cx="6794023" cy="1253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70" y="2345816"/>
            <a:ext cx="7106642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882680"/>
            <a:ext cx="4607125" cy="402336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Přesto úspěšnost H-žáků není tak </a:t>
            </a:r>
            <a:r>
              <a:rPr lang="cs-CZ" sz="2400" b="1" dirty="0" smtClean="0">
                <a:solidFill>
                  <a:schemeClr val="tx1"/>
                </a:solidFill>
              </a:rPr>
              <a:t>výrazná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b="1" dirty="0" smtClean="0">
                <a:solidFill>
                  <a:schemeClr val="tx1"/>
                </a:solidFill>
              </a:rPr>
              <a:t>H-žáci </a:t>
            </a:r>
            <a:r>
              <a:rPr lang="cs-CZ" b="1" dirty="0">
                <a:solidFill>
                  <a:schemeClr val="tx1"/>
                </a:solidFill>
              </a:rPr>
              <a:t>jsou sice celkově úspěšnější, ale vidíme pokles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červená, modrá)</a:t>
            </a:r>
          </a:p>
          <a:p>
            <a:pPr marL="457200" lvl="0" indent="-457200">
              <a:buFont typeface="+mj-lt"/>
              <a:buAutoNum type="arabicPeriod"/>
            </a:pPr>
            <a:endParaRPr lang="cs-CZ" b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V H-úlohách jen mírný nárůst, který patrně není adekvátní </a:t>
            </a:r>
            <a:r>
              <a:rPr lang="cs-CZ" b="1" dirty="0" smtClean="0">
                <a:solidFill>
                  <a:schemeClr val="tx1"/>
                </a:solidFill>
              </a:rPr>
              <a:t>posunu TIMSS ve prospěch H-úloh </a:t>
            </a:r>
            <a:r>
              <a:rPr lang="cs-CZ" b="1" dirty="0">
                <a:solidFill>
                  <a:schemeClr val="tx1"/>
                </a:solidFill>
              </a:rPr>
              <a:t>v 2019 </a:t>
            </a:r>
            <a:r>
              <a:rPr lang="cs-CZ" dirty="0">
                <a:solidFill>
                  <a:schemeClr val="tx1"/>
                </a:solidFill>
              </a:rPr>
              <a:t>(bez barvy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0" y="281894"/>
            <a:ext cx="1424016" cy="222315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4" y="1293092"/>
            <a:ext cx="4560863" cy="48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845734"/>
            <a:ext cx="4640403" cy="4023360"/>
          </a:xfrm>
        </p:spPr>
        <p:txBody>
          <a:bodyPr>
            <a:normAutofit/>
          </a:bodyPr>
          <a:lstStyle/>
          <a:p>
            <a:r>
              <a:rPr lang="cs-CZ" b="1" dirty="0" smtClean="0"/>
              <a:t> </a:t>
            </a:r>
          </a:p>
          <a:p>
            <a:endParaRPr lang="cs-CZ" b="1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cs-CZ" b="1" dirty="0" smtClean="0">
                <a:solidFill>
                  <a:schemeClr val="tx1"/>
                </a:solidFill>
              </a:rPr>
              <a:t>V</a:t>
            </a:r>
            <a:r>
              <a:rPr lang="cs-CZ" b="1" dirty="0">
                <a:solidFill>
                  <a:schemeClr val="tx1"/>
                </a:solidFill>
              </a:rPr>
              <a:t> </a:t>
            </a:r>
            <a:r>
              <a:rPr lang="cs-CZ" b="1" dirty="0" err="1">
                <a:solidFill>
                  <a:schemeClr val="tx1"/>
                </a:solidFill>
              </a:rPr>
              <a:t>neH</a:t>
            </a:r>
            <a:r>
              <a:rPr lang="cs-CZ" b="1" dirty="0">
                <a:solidFill>
                  <a:schemeClr val="tx1"/>
                </a:solidFill>
              </a:rPr>
              <a:t>-úlohách vidíme ale velký nárůst úspěšnosti </a:t>
            </a:r>
            <a:r>
              <a:rPr lang="cs-CZ" b="1" dirty="0" err="1" smtClean="0">
                <a:solidFill>
                  <a:schemeClr val="tx1"/>
                </a:solidFill>
              </a:rPr>
              <a:t>neH</a:t>
            </a:r>
            <a:r>
              <a:rPr lang="cs-CZ" b="1" dirty="0" smtClean="0">
                <a:solidFill>
                  <a:schemeClr val="tx1"/>
                </a:solidFill>
              </a:rPr>
              <a:t>-žáků </a:t>
            </a:r>
            <a:r>
              <a:rPr lang="cs-CZ" dirty="0" smtClean="0">
                <a:solidFill>
                  <a:schemeClr val="tx1"/>
                </a:solidFill>
              </a:rPr>
              <a:t>(zelená)</a:t>
            </a:r>
          </a:p>
          <a:p>
            <a:pPr marL="457200" lvl="0" indent="-457200">
              <a:buFont typeface="+mj-lt"/>
              <a:buAutoNum type="arabicPeriod" startAt="3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A stejně tak došlo i k velkému poklesu úspěšnosti </a:t>
            </a:r>
            <a:r>
              <a:rPr lang="cs-CZ" b="1" dirty="0" smtClean="0">
                <a:solidFill>
                  <a:schemeClr val="tx1"/>
                </a:solidFill>
              </a:rPr>
              <a:t>v neutrálních úlohách </a:t>
            </a:r>
            <a:r>
              <a:rPr lang="cs-CZ" dirty="0" smtClean="0">
                <a:solidFill>
                  <a:schemeClr val="tx1"/>
                </a:solidFill>
              </a:rPr>
              <a:t> (žlutá)</a:t>
            </a:r>
            <a:endParaRPr lang="cs-CZ" sz="2200" b="1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3" y="1145309"/>
            <a:ext cx="4261530" cy="50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845734"/>
            <a:ext cx="8573194" cy="4023360"/>
          </a:xfrm>
        </p:spPr>
        <p:txBody>
          <a:bodyPr>
            <a:normAutofit/>
          </a:bodyPr>
          <a:lstStyle/>
          <a:p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Tyto </a:t>
            </a:r>
            <a:r>
              <a:rPr lang="cs-CZ" sz="2400" b="1" dirty="0">
                <a:solidFill>
                  <a:schemeClr val="tx1"/>
                </a:solidFill>
              </a:rPr>
              <a:t>výsledky spíš svědčí o strukturálním poklesu úspěšnosti H-žáků a měli by být pro zastánce H-m spíše varováním.</a:t>
            </a:r>
          </a:p>
          <a:p>
            <a:endParaRPr lang="cs-CZ" sz="2200" b="1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Tento </a:t>
            </a:r>
            <a:r>
              <a:rPr lang="cs-CZ" sz="2400" b="1" dirty="0">
                <a:solidFill>
                  <a:schemeClr val="tx1"/>
                </a:solidFill>
              </a:rPr>
              <a:t>fakt ještě </a:t>
            </a:r>
            <a:r>
              <a:rPr lang="cs-CZ" sz="2400" b="1" dirty="0" smtClean="0">
                <a:solidFill>
                  <a:schemeClr val="tx1"/>
                </a:solidFill>
              </a:rPr>
              <a:t>zřejmější, když se zohlední: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socioekonomický status žáků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předškolní počtářská znalost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postoje žáků k matematice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845734"/>
            <a:ext cx="4640403" cy="4023360"/>
          </a:xfrm>
        </p:spPr>
        <p:txBody>
          <a:bodyPr>
            <a:normAutofit/>
          </a:bodyPr>
          <a:lstStyle/>
          <a:p>
            <a:r>
              <a:rPr lang="cs-CZ" b="1" dirty="0" smtClean="0"/>
              <a:t> </a:t>
            </a:r>
            <a:endParaRPr lang="cs-CZ" sz="2200" b="1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75" y="1293092"/>
            <a:ext cx="6160634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Skeptická interpretace </a:t>
            </a:r>
            <a:r>
              <a:rPr lang="cs-CZ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9" y="1745673"/>
            <a:ext cx="6236394" cy="4640134"/>
          </a:xfrm>
        </p:spPr>
        <p:txBody>
          <a:bodyPr>
            <a:normAutofit/>
          </a:bodyPr>
          <a:lstStyle/>
          <a:p>
            <a:pPr marL="365760" indent="-457200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H-metoda</a:t>
            </a:r>
          </a:p>
          <a:p>
            <a:pPr marL="475488" lvl="2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= s každým dalším modelem (</a:t>
            </a:r>
            <a:r>
              <a:rPr lang="cs-CZ" sz="2000" dirty="0" smtClean="0">
                <a:solidFill>
                  <a:schemeClr val="tx1"/>
                </a:solidFill>
              </a:rPr>
              <a:t>2-6 – viz přecházející </a:t>
            </a:r>
            <a:r>
              <a:rPr lang="cs-CZ" sz="2000" dirty="0" err="1" smtClean="0">
                <a:solidFill>
                  <a:schemeClr val="tx1"/>
                </a:solidFill>
              </a:rPr>
              <a:t>slide</a:t>
            </a:r>
            <a:r>
              <a:rPr lang="cs-CZ" sz="2000" dirty="0" smtClean="0">
                <a:solidFill>
                  <a:schemeClr val="tx1"/>
                </a:solidFill>
              </a:rPr>
              <a:t>) klesá jeho </a:t>
            </a:r>
            <a:r>
              <a:rPr lang="cs-CZ" sz="2000" dirty="0">
                <a:solidFill>
                  <a:schemeClr val="tx1"/>
                </a:solidFill>
              </a:rPr>
              <a:t>„intervenční podíl</a:t>
            </a:r>
            <a:r>
              <a:rPr lang="cs-CZ" sz="2000" dirty="0" smtClean="0">
                <a:solidFill>
                  <a:schemeClr val="tx1"/>
                </a:solidFill>
              </a:rPr>
              <a:t>“, ten je v modelu 6 menší </a:t>
            </a:r>
            <a:r>
              <a:rPr lang="cs-CZ" sz="2000" dirty="0">
                <a:solidFill>
                  <a:schemeClr val="tx1"/>
                </a:solidFill>
              </a:rPr>
              <a:t>než </a:t>
            </a:r>
            <a:r>
              <a:rPr lang="cs-CZ" sz="2000" dirty="0" smtClean="0">
                <a:solidFill>
                  <a:schemeClr val="tx1"/>
                </a:solidFill>
              </a:rPr>
              <a:t>SES a PPZ a </a:t>
            </a:r>
            <a:r>
              <a:rPr lang="cs-CZ" sz="2000" dirty="0">
                <a:solidFill>
                  <a:schemeClr val="tx1"/>
                </a:solidFill>
              </a:rPr>
              <a:t>to na nižší hladině významnosti</a:t>
            </a:r>
            <a:endParaRPr lang="cs-CZ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Socio</a:t>
            </a:r>
            <a:r>
              <a:rPr lang="cs-CZ" sz="2400" b="1" dirty="0" smtClean="0">
                <a:solidFill>
                  <a:schemeClr val="tx1"/>
                </a:solidFill>
              </a:rPr>
              <a:t>-ekonomický status </a:t>
            </a:r>
            <a:r>
              <a:rPr lang="cs-CZ" sz="2400" b="1" dirty="0" smtClean="0">
                <a:solidFill>
                  <a:schemeClr val="tx1"/>
                </a:solidFill>
              </a:rPr>
              <a:t>(SES) žáka/třídy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= více a na vyšší hladině významnosti intervenuje do úspěšnosti žáků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Předškolní počtářská </a:t>
            </a:r>
            <a:r>
              <a:rPr lang="cs-CZ" sz="2400" b="1" dirty="0" smtClean="0">
                <a:solidFill>
                  <a:schemeClr val="tx1"/>
                </a:solidFill>
              </a:rPr>
              <a:t>znalost (PPZ)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= </a:t>
            </a:r>
            <a:r>
              <a:rPr lang="cs-CZ" sz="2000" dirty="0">
                <a:solidFill>
                  <a:schemeClr val="tx1"/>
                </a:solidFill>
              </a:rPr>
              <a:t>více a na vyšší hladině významnosti intervenuje do úspěšnosti </a:t>
            </a:r>
            <a:r>
              <a:rPr lang="cs-CZ" sz="2000" dirty="0" smtClean="0">
                <a:solidFill>
                  <a:schemeClr val="tx1"/>
                </a:solidFill>
              </a:rPr>
              <a:t>žáků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Obliba matematiky</a:t>
            </a:r>
          </a:p>
          <a:p>
            <a:pPr marL="566928" lvl="3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= je přibližně stejná u H- i </a:t>
            </a:r>
            <a:r>
              <a:rPr lang="cs-CZ" sz="2000" dirty="0" err="1" smtClean="0">
                <a:solidFill>
                  <a:schemeClr val="tx1"/>
                </a:solidFill>
              </a:rPr>
              <a:t>neH</a:t>
            </a:r>
            <a:r>
              <a:rPr lang="cs-CZ" sz="2000" dirty="0" smtClean="0">
                <a:solidFill>
                  <a:schemeClr val="tx1"/>
                </a:solidFill>
              </a:rPr>
              <a:t>-žáků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48" y="750548"/>
            <a:ext cx="1003939" cy="56352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14" y="750548"/>
            <a:ext cx="1791334" cy="58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8004"/>
            <a:ext cx="10258522" cy="1085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Skeptická interpretace </a:t>
            </a:r>
            <a: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97278" y="1845733"/>
            <a:ext cx="9125509" cy="4268739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CELKOVÝ VÝSLEDEK SKEPTICKÉ INTERPRTACE VERZE B: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Výzkum poukázal na strukturální pokles úspěšnosti H-žáků, který je zakrýván faktem, že H-žáci jsou výběrem úloh v narůstající míře zvýhodňováni.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Komplexní model </a:t>
            </a:r>
            <a:r>
              <a:rPr lang="cs-CZ" sz="2000" b="1" dirty="0">
                <a:solidFill>
                  <a:schemeClr val="tx1"/>
                </a:solidFill>
              </a:rPr>
              <a:t>(č. 6) možných </a:t>
            </a:r>
            <a:r>
              <a:rPr lang="cs-CZ" sz="2000" b="1" dirty="0" smtClean="0">
                <a:solidFill>
                  <a:schemeClr val="tx1"/>
                </a:solidFill>
              </a:rPr>
              <a:t>intervenujících proměnných dokládá, že metoda výuky má menší vliv než socioekonomický status prostředí, z něhož žák pochází, respektive agregovaný SES třídy, a také než předškolní počtářská znalost.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Větší úspěšnost H-žáků by tak mohla být dána primárně tím, že jejich většina pochází z více podnětného prostředí.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Ani častý argument, že H-m podporuje větší oblibu matematiky nebyl prokázán.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7" y="208003"/>
            <a:ext cx="1656793" cy="25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184728"/>
            <a:ext cx="10258522" cy="969817"/>
          </a:xfrm>
        </p:spPr>
        <p:txBody>
          <a:bodyPr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2" y="1708727"/>
            <a:ext cx="9990667" cy="4332636"/>
          </a:xfrm>
        </p:spPr>
        <p:txBody>
          <a:bodyPr>
            <a:normAutofit/>
          </a:bodyPr>
          <a:lstStyle/>
          <a:p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TÝM TIMSS – ODVÁDÍ SKVĚLOU PRÁCI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= </a:t>
            </a:r>
            <a:r>
              <a:rPr lang="cs-CZ" sz="2400" b="1" dirty="0">
                <a:solidFill>
                  <a:schemeClr val="tx1"/>
                </a:solidFill>
              </a:rPr>
              <a:t>nejkvalitnější didaktický test pro matematiku a přírodovědu (STEM)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rozlišení </a:t>
            </a:r>
            <a:r>
              <a:rPr lang="cs-CZ" sz="2400" b="1" dirty="0">
                <a:solidFill>
                  <a:schemeClr val="tx1"/>
                </a:solidFill>
              </a:rPr>
              <a:t>kognitivní </a:t>
            </a:r>
            <a:r>
              <a:rPr lang="cs-CZ" sz="2400" b="1" dirty="0" smtClean="0">
                <a:solidFill>
                  <a:schemeClr val="tx1"/>
                </a:solidFill>
              </a:rPr>
              <a:t>náročnosti úloh podle dovedností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rozpoznávání znalostí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používání znalostí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uvažování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vytvoření 171 úloh spadajících do oblasti znalostí (Z) a dovedností (D)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TIMSS 2019 ASSESSMENT FRAMEWORKS – TIMSS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64" y="69625"/>
            <a:ext cx="2083824" cy="31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471055"/>
            <a:ext cx="10258522" cy="1043709"/>
          </a:xfrm>
        </p:spPr>
        <p:txBody>
          <a:bodyPr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Která interpretace je pravdivá?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85818"/>
            <a:ext cx="10535612" cy="405554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OBĚ JSOU PRAVDIVÉ, </a:t>
            </a:r>
          </a:p>
          <a:p>
            <a:pPr marL="384048" lvl="2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                    KAŽDÁ V JINÉM PARADIGMATU:</a:t>
            </a:r>
          </a:p>
          <a:p>
            <a:pPr marL="841248" lvl="2" indent="-457200">
              <a:buFont typeface="+mj-lt"/>
              <a:buAutoNum type="arabicPeriod"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841248" lvl="2" indent="-457200">
              <a:buFont typeface="+mj-lt"/>
              <a:buAutoNum type="arabicPeriod"/>
            </a:pPr>
            <a:r>
              <a:rPr lang="cs-CZ" sz="2200" b="1" dirty="0" smtClean="0">
                <a:solidFill>
                  <a:schemeClr val="tx1"/>
                </a:solidFill>
              </a:rPr>
              <a:t>INTERPRETACE VÝZKUMNÍKŮ V PARADIGMATU ROZVÍJENÍ ABSTRAKTNÍHO MYŠLENÍ</a:t>
            </a:r>
          </a:p>
          <a:p>
            <a:pPr marL="841248" lvl="2" indent="-457200">
              <a:buFont typeface="+mj-lt"/>
              <a:buAutoNum type="arabicPeriod"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841248" lvl="2" indent="-457200">
              <a:buFont typeface="+mj-lt"/>
              <a:buAutoNum type="arabicPeriod"/>
            </a:pPr>
            <a:r>
              <a:rPr lang="cs-CZ" sz="2200" b="1" dirty="0" smtClean="0">
                <a:solidFill>
                  <a:schemeClr val="tx1"/>
                </a:solidFill>
              </a:rPr>
              <a:t>INTERPRETACE SKEPTIKŮ V PARADIGMATU „KUPECKÝCH POČTŮ“</a:t>
            </a:r>
          </a:p>
          <a:p>
            <a:pPr marL="544068" lvl="1" indent="-342900">
              <a:buFont typeface="+mj-lt"/>
              <a:buAutoNum type="arabicPeriod"/>
            </a:pP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58522" cy="877455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Vít Hejný a jiné paradigma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847273"/>
            <a:ext cx="10258522" cy="419409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Z prvního sešitu </a:t>
            </a:r>
            <a:r>
              <a:rPr lang="cs-CZ" sz="2800" b="1" dirty="0">
                <a:solidFill>
                  <a:schemeClr val="tx1"/>
                </a:solidFill>
              </a:rPr>
              <a:t>poznámek Víta </a:t>
            </a:r>
            <a:r>
              <a:rPr lang="cs-CZ" sz="2800" b="1" dirty="0" smtClean="0">
                <a:solidFill>
                  <a:schemeClr val="tx1"/>
                </a:solidFill>
              </a:rPr>
              <a:t>Hejného k </a:t>
            </a:r>
            <a:r>
              <a:rPr lang="cs-CZ" sz="2800" b="1" dirty="0">
                <a:solidFill>
                  <a:schemeClr val="tx1"/>
                </a:solidFill>
              </a:rPr>
              <a:t>výuce </a:t>
            </a:r>
            <a:r>
              <a:rPr lang="cs-CZ" sz="2800" b="1" dirty="0" smtClean="0">
                <a:solidFill>
                  <a:schemeClr val="tx1"/>
                </a:solidFill>
              </a:rPr>
              <a:t>matematiky:</a:t>
            </a:r>
            <a:endParaRPr lang="cs-CZ" sz="2800" b="1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endParaRPr lang="cs-CZ" sz="3200" b="1" dirty="0" smtClean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Hierarchie </a:t>
            </a:r>
            <a:r>
              <a:rPr lang="cs-CZ" sz="2800" b="1" dirty="0">
                <a:solidFill>
                  <a:schemeClr val="tx1"/>
                </a:solidFill>
              </a:rPr>
              <a:t>cílů: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nikoli znalost, ale dovednost (-&gt; </a:t>
            </a:r>
            <a:r>
              <a:rPr lang="cs-CZ" sz="2400" b="1" dirty="0" smtClean="0">
                <a:solidFill>
                  <a:schemeClr val="tx1"/>
                </a:solidFill>
              </a:rPr>
              <a:t>proces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b="1" dirty="0" smtClean="0">
                <a:solidFill>
                  <a:schemeClr val="tx1"/>
                </a:solidFill>
              </a:rPr>
              <a:t>strukturace vlastní zkušenosti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rozvoj vztahů (-&gt; </a:t>
            </a:r>
            <a:r>
              <a:rPr lang="cs-CZ" sz="2400" b="1" dirty="0" smtClean="0">
                <a:solidFill>
                  <a:schemeClr val="tx1"/>
                </a:solidFill>
              </a:rPr>
              <a:t>proces a strukturace je vždy sociální záležitostí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rozvoj matematického sebevědomí (-&gt; </a:t>
            </a:r>
            <a:r>
              <a:rPr lang="cs-CZ" sz="2400" b="1" dirty="0" smtClean="0">
                <a:solidFill>
                  <a:schemeClr val="tx1"/>
                </a:solidFill>
              </a:rPr>
              <a:t>podmínka: přiměřenost, individualizace, gradace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  <a:p>
            <a:pPr marL="292608" lvl="1" indent="0">
              <a:buClrTx/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292608" lvl="1" indent="0">
              <a:buClrTx/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Reflexe praxe výuky </a:t>
            </a:r>
            <a:r>
              <a:rPr lang="cs-CZ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2400" dirty="0" smtClean="0">
                <a:solidFill>
                  <a:schemeClr val="tx1"/>
                </a:solidFill>
              </a:rPr>
              <a:t>studium tehdejší odborné literatury: </a:t>
            </a:r>
            <a:r>
              <a:rPr lang="cs-CZ" sz="2400" dirty="0" err="1" smtClean="0">
                <a:solidFill>
                  <a:schemeClr val="tx1"/>
                </a:solidFill>
              </a:rPr>
              <a:t>Rubinštejn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Galperin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Leontěv</a:t>
            </a:r>
            <a:r>
              <a:rPr lang="cs-CZ" sz="2400" dirty="0" smtClean="0">
                <a:solidFill>
                  <a:schemeClr val="tx1"/>
                </a:solidFill>
              </a:rPr>
              <a:t>  =&gt; Vygotskij, Piaget</a:t>
            </a:r>
          </a:p>
        </p:txBody>
      </p:sp>
    </p:spTree>
    <p:extLst>
      <p:ext uri="{BB962C8B-B14F-4D97-AF65-F5344CB8AC3E}">
        <p14:creationId xmlns:p14="http://schemas.microsoft.com/office/powerpoint/2010/main" val="33681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655782"/>
            <a:ext cx="10058400" cy="108157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Střet paradigmat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tradiční – TIMSS, VÝZKUM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úspěšnost = náležitý výstup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hodnoceno individuum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zcela opomenuta sociální podstata poznání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VYGOTSKIÁNSKÉ – H-metoda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smtClean="0">
                <a:solidFill>
                  <a:schemeClr val="tx1"/>
                </a:solidFill>
              </a:rPr>
              <a:t>úspěšnost = rozvoj porozumění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protože individuální výsledek vzniká jako produkt úspěšné sociální interakce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hodnocen </a:t>
            </a:r>
            <a:r>
              <a:rPr lang="cs-CZ" b="1" dirty="0">
                <a:solidFill>
                  <a:schemeClr val="tx1"/>
                </a:solidFill>
              </a:rPr>
              <a:t>musí být především společný výsledek interakcí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97280" y="397164"/>
            <a:ext cx="10058400" cy="1016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Úspěch </a:t>
            </a:r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H</a:t>
            </a: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ejného metody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Výsledky výzkumu jsou pro H-metodu pozitivní.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Uspěla relativně dobře i  v naprosto nehostinném paradigmatu.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    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ZŮSTÁVAJÍ ALE DVĚ DŮLEŽITÉ OTÁZKY:</a:t>
            </a:r>
          </a:p>
          <a:p>
            <a:pPr marL="749808" lvl="1" indent="-457200">
              <a:buFont typeface="+mj-lt"/>
              <a:buAutoNum type="arabicPeriod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CHCEME UČIT „KUPECKÝM POČTŮM“, ANEBO CHCEME ROZVÍJET RACIONÁLNÍ MYŠLENÍ?</a:t>
            </a:r>
          </a:p>
          <a:p>
            <a:pPr marL="749808" lvl="1" indent="-457200">
              <a:buFont typeface="+mj-lt"/>
              <a:buAutoNum type="arabicPeriod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 </a:t>
            </a:r>
            <a:r>
              <a:rPr lang="cs-CZ" sz="2400" b="1" smtClean="0">
                <a:solidFill>
                  <a:schemeClr val="tx1"/>
                </a:solidFill>
              </a:rPr>
              <a:t>POKUD </a:t>
            </a:r>
            <a:r>
              <a:rPr lang="cs-CZ" sz="2400" b="1" dirty="0" smtClean="0">
                <a:solidFill>
                  <a:schemeClr val="tx1"/>
                </a:solidFill>
              </a:rPr>
              <a:t>TO DRUHÉ, JAK MUSÍ VYPADAT TESTOVÁNÍ A VÝZKUM?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05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665018"/>
            <a:ext cx="10058400" cy="5204076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DĚKUJI ZA POZORNOST</a:t>
            </a:r>
            <a:endParaRPr lang="cs-CZ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184728"/>
            <a:ext cx="10258522" cy="969817"/>
          </a:xfrm>
        </p:spPr>
        <p:txBody>
          <a:bodyPr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2" y="1708727"/>
            <a:ext cx="9990667" cy="4553528"/>
          </a:xfrm>
        </p:spPr>
        <p:txBody>
          <a:bodyPr>
            <a:normAutofit fontScale="92500" lnSpcReduction="10000"/>
          </a:bodyPr>
          <a:lstStyle/>
          <a:p>
            <a:pPr marL="566928" lvl="3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zajištění </a:t>
            </a:r>
            <a:r>
              <a:rPr lang="cs-CZ" sz="2400" b="1" dirty="0">
                <a:solidFill>
                  <a:schemeClr val="tx1"/>
                </a:solidFill>
              </a:rPr>
              <a:t>konzistence TIMSS v čase 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zajištění konzistence napříč různými vzdělávacími systémy</a:t>
            </a:r>
            <a:endParaRPr lang="cs-CZ" sz="2000" b="1" dirty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 podmíněné IRT modely =&gt;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stanovit parametry </a:t>
            </a:r>
            <a:r>
              <a:rPr lang="cs-CZ" sz="2400" b="1" dirty="0">
                <a:solidFill>
                  <a:schemeClr val="tx1"/>
                </a:solidFill>
              </a:rPr>
              <a:t>testových úloh </a:t>
            </a:r>
            <a:r>
              <a:rPr lang="cs-CZ" sz="2400" b="1" dirty="0" smtClean="0">
                <a:solidFill>
                  <a:schemeClr val="tx1"/>
                </a:solidFill>
              </a:rPr>
              <a:t> - napříč jednotlivými testováními, napříč zeměmi</a:t>
            </a:r>
          </a:p>
          <a:p>
            <a:pPr marL="871400" lvl="5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</a:t>
            </a:r>
            <a:r>
              <a:rPr lang="cs-CZ" sz="2400" dirty="0" smtClean="0">
                <a:solidFill>
                  <a:schemeClr val="tx1"/>
                </a:solidFill>
              </a:rPr>
              <a:t>(na </a:t>
            </a:r>
            <a:r>
              <a:rPr lang="cs-CZ" sz="2400" dirty="0">
                <a:solidFill>
                  <a:schemeClr val="tx1"/>
                </a:solidFill>
              </a:rPr>
              <a:t>základě  </a:t>
            </a:r>
            <a:r>
              <a:rPr lang="cs-CZ" sz="2400" dirty="0" smtClean="0">
                <a:solidFill>
                  <a:schemeClr val="tx1"/>
                </a:solidFill>
              </a:rPr>
              <a:t>TIMSS 2011</a:t>
            </a:r>
            <a:r>
              <a:rPr lang="cs-CZ" sz="2400" dirty="0">
                <a:solidFill>
                  <a:schemeClr val="tx1"/>
                </a:solidFill>
              </a:rPr>
              <a:t>, 2015 z 41 </a:t>
            </a:r>
            <a:r>
              <a:rPr lang="cs-CZ" sz="2400" dirty="0" smtClean="0">
                <a:solidFill>
                  <a:schemeClr val="tx1"/>
                </a:solidFill>
              </a:rPr>
              <a:t>zemí)</a:t>
            </a:r>
          </a:p>
          <a:p>
            <a:pPr marL="871400" lvl="5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lvl="5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5 hodnot (</a:t>
            </a:r>
            <a:r>
              <a:rPr lang="cs-CZ" sz="2400" b="1" i="1" dirty="0" err="1" smtClean="0">
                <a:solidFill>
                  <a:schemeClr val="tx1"/>
                </a:solidFill>
              </a:rPr>
              <a:t>plausible</a:t>
            </a:r>
            <a:r>
              <a:rPr lang="cs-CZ" sz="2400" b="1" i="1" dirty="0" smtClean="0">
                <a:solidFill>
                  <a:schemeClr val="tx1"/>
                </a:solidFill>
              </a:rPr>
              <a:t> </a:t>
            </a:r>
            <a:r>
              <a:rPr lang="cs-CZ" sz="2400" b="1" i="1" dirty="0" err="1" smtClean="0">
                <a:solidFill>
                  <a:schemeClr val="tx1"/>
                </a:solidFill>
              </a:rPr>
              <a:t>values</a:t>
            </a:r>
            <a:r>
              <a:rPr lang="cs-CZ" sz="2400" b="1" dirty="0" smtClean="0">
                <a:solidFill>
                  <a:schemeClr val="tx1"/>
                </a:solidFill>
              </a:rPr>
              <a:t>) </a:t>
            </a:r>
          </a:p>
          <a:p>
            <a:pPr marL="871400" lvl="5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    = “hladiny“ umožňující srovnávat úspěšnost žáků napříč systémy a </a:t>
            </a:r>
          </a:p>
          <a:p>
            <a:pPr marL="871400" lvl="5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         i sledovat trendy vývoje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TIMSS 2019 ASSESSMENT FRAMEWORKS – TIMSS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46" y="184728"/>
            <a:ext cx="2191067" cy="27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78691"/>
            <a:ext cx="10258522" cy="886691"/>
          </a:xfrm>
        </p:spPr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727200"/>
            <a:ext cx="11166764" cy="40683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VÝZKUMNÝ TÝM ODVEDL </a:t>
            </a:r>
            <a:r>
              <a:rPr lang="cs-CZ" sz="2400" b="1" dirty="0">
                <a:solidFill>
                  <a:schemeClr val="tx1"/>
                </a:solidFill>
              </a:rPr>
              <a:t>SKVĚLOU PRÁCI </a:t>
            </a:r>
            <a:endParaRPr lang="cs-CZ" sz="1800" b="1" dirty="0">
              <a:solidFill>
                <a:schemeClr val="tx1"/>
              </a:solidFill>
            </a:endParaRPr>
          </a:p>
          <a:p>
            <a:pPr marL="384048" lvl="2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= </a:t>
            </a:r>
            <a:r>
              <a:rPr lang="cs-CZ" sz="2800" b="1" dirty="0" smtClean="0">
                <a:solidFill>
                  <a:schemeClr val="tx1"/>
                </a:solidFill>
              </a:rPr>
              <a:t>nejsystematičtější výzkumná zpráva v dané oblasti v ČR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spárování výsledků TIMSS 2015 a 2019 s daty z dotazníků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učitelé: informace o odučených oblastí, metodě výuky, použité učebnici (ČŠI)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 rodiče: předškolní počtářská znalost (ČŠI)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 žáci: informace o oblíbenosti a sebedůvěře ve vztahu k matematice</a:t>
            </a:r>
          </a:p>
          <a:p>
            <a:pPr marL="566928" lvl="3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8" y="-20632"/>
            <a:ext cx="2863272" cy="34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78691"/>
            <a:ext cx="10258522" cy="886691"/>
          </a:xfrm>
        </p:spPr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182" y="1865746"/>
            <a:ext cx="11166764" cy="4802909"/>
          </a:xfrm>
        </p:spPr>
        <p:txBody>
          <a:bodyPr>
            <a:normAutofit fontScale="77500" lnSpcReduction="20000"/>
          </a:bodyPr>
          <a:lstStyle/>
          <a:p>
            <a:pPr marL="384048" lvl="2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cs-CZ" sz="2900" b="1" dirty="0" smtClean="0">
                <a:solidFill>
                  <a:schemeClr val="tx1"/>
                </a:solidFill>
              </a:rPr>
              <a:t>využití propracovaného výzkumného designu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2900" b="1" dirty="0" smtClean="0">
                <a:solidFill>
                  <a:schemeClr val="tx1"/>
                </a:solidFill>
              </a:rPr>
              <a:t> </a:t>
            </a:r>
            <a:r>
              <a:rPr lang="cs-CZ" sz="2900" b="1" i="1" dirty="0" smtClean="0">
                <a:solidFill>
                  <a:schemeClr val="tx1"/>
                </a:solidFill>
              </a:rPr>
              <a:t>teorie modelu odpovědi na položku </a:t>
            </a:r>
            <a:r>
              <a:rPr lang="cs-CZ" sz="2900" b="1" dirty="0" smtClean="0">
                <a:solidFill>
                  <a:schemeClr val="tx1"/>
                </a:solidFill>
              </a:rPr>
              <a:t>(IRT)</a:t>
            </a:r>
            <a:endParaRPr lang="cs-CZ" sz="2900" b="1" i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b="1" i="1" dirty="0" smtClean="0">
                <a:solidFill>
                  <a:schemeClr val="tx1"/>
                </a:solidFill>
              </a:rPr>
              <a:t>analýza odlišného fungování položek </a:t>
            </a:r>
            <a:r>
              <a:rPr lang="cs-CZ" sz="2900" b="1" dirty="0" smtClean="0">
                <a:solidFill>
                  <a:schemeClr val="tx1"/>
                </a:solidFill>
              </a:rPr>
              <a:t>(DIF) </a:t>
            </a:r>
          </a:p>
          <a:p>
            <a:pPr marL="566928" lvl="3" indent="0">
              <a:buNone/>
            </a:pPr>
            <a:r>
              <a:rPr lang="cs-CZ" sz="2900" dirty="0" smtClean="0">
                <a:solidFill>
                  <a:schemeClr val="tx1"/>
                </a:solidFill>
              </a:rPr>
              <a:t>       =  odfiltrování jiných než znalostních a dovednostních faktorů promítajících se do </a:t>
            </a:r>
          </a:p>
          <a:p>
            <a:pPr marL="566928" lvl="3" indent="0">
              <a:buNone/>
            </a:pPr>
            <a:r>
              <a:rPr lang="cs-CZ" sz="2900" dirty="0">
                <a:solidFill>
                  <a:schemeClr val="tx1"/>
                </a:solidFill>
              </a:rPr>
              <a:t> </a:t>
            </a:r>
            <a:r>
              <a:rPr lang="cs-CZ" sz="2900" dirty="0" smtClean="0">
                <a:solidFill>
                  <a:schemeClr val="tx1"/>
                </a:solidFill>
              </a:rPr>
              <a:t>          úspěšnosti – např. soc.-</a:t>
            </a:r>
            <a:r>
              <a:rPr lang="cs-CZ" sz="2900" dirty="0" err="1" smtClean="0">
                <a:solidFill>
                  <a:schemeClr val="tx1"/>
                </a:solidFill>
              </a:rPr>
              <a:t>ek</a:t>
            </a:r>
            <a:r>
              <a:rPr lang="cs-CZ" sz="2900" dirty="0">
                <a:solidFill>
                  <a:schemeClr val="tx1"/>
                </a:solidFill>
              </a:rPr>
              <a:t>.</a:t>
            </a:r>
            <a:r>
              <a:rPr lang="cs-CZ" sz="2900" dirty="0" smtClean="0">
                <a:solidFill>
                  <a:schemeClr val="tx1"/>
                </a:solidFill>
              </a:rPr>
              <a:t> status, gender, obeznámenost s terminologií atp. </a:t>
            </a:r>
          </a:p>
          <a:p>
            <a:pPr marL="566928" lvl="3" indent="0">
              <a:buNone/>
            </a:pPr>
            <a:endParaRPr lang="cs-CZ" sz="2900" i="1" dirty="0" smtClean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cs-CZ" sz="2900" b="1" dirty="0" smtClean="0">
                <a:solidFill>
                  <a:schemeClr val="tx1"/>
                </a:solidFill>
              </a:rPr>
              <a:t>Výzkumné otázky:</a:t>
            </a:r>
          </a:p>
          <a:p>
            <a:pPr marL="566928" lvl="3" indent="0">
              <a:buNone/>
            </a:pPr>
            <a:r>
              <a:rPr lang="cs-CZ" sz="2900" i="1" dirty="0" smtClean="0">
                <a:solidFill>
                  <a:schemeClr val="tx1"/>
                </a:solidFill>
              </a:rPr>
              <a:t>Jsou </a:t>
            </a:r>
            <a:r>
              <a:rPr lang="cs-CZ" sz="2900" i="1" dirty="0">
                <a:solidFill>
                  <a:schemeClr val="tx1"/>
                </a:solidFill>
              </a:rPr>
              <a:t>H-žáci </a:t>
            </a:r>
            <a:r>
              <a:rPr lang="cs-CZ" sz="2900" i="1" dirty="0" smtClean="0">
                <a:solidFill>
                  <a:schemeClr val="tx1"/>
                </a:solidFill>
              </a:rPr>
              <a:t>v </a:t>
            </a:r>
            <a:r>
              <a:rPr lang="cs-CZ" sz="2900" i="1" dirty="0">
                <a:solidFill>
                  <a:schemeClr val="tx1"/>
                </a:solidFill>
              </a:rPr>
              <a:t>některých úlohách úspěšnější/méně úspěšní?</a:t>
            </a:r>
            <a:r>
              <a:rPr lang="cs-CZ" sz="2900" dirty="0">
                <a:solidFill>
                  <a:schemeClr val="tx1"/>
                </a:solidFill>
              </a:rPr>
              <a:t> </a:t>
            </a:r>
          </a:p>
          <a:p>
            <a:pPr marL="566928" lvl="3" indent="0">
              <a:buNone/>
            </a:pPr>
            <a:r>
              <a:rPr lang="cs-CZ" sz="2900" i="1" dirty="0">
                <a:solidFill>
                  <a:schemeClr val="tx1"/>
                </a:solidFill>
              </a:rPr>
              <a:t>Pokud ano, ve kterých?</a:t>
            </a:r>
          </a:p>
          <a:p>
            <a:pPr marL="566928" lvl="3" indent="0">
              <a:buNone/>
            </a:pPr>
            <a:r>
              <a:rPr lang="cs-CZ" sz="2900" i="1" dirty="0">
                <a:solidFill>
                  <a:schemeClr val="tx1"/>
                </a:solidFill>
              </a:rPr>
              <a:t>Jak to odpovídá kritice/obhajobě HM</a:t>
            </a:r>
            <a:r>
              <a:rPr lang="cs-CZ" sz="2900" i="1" dirty="0" smtClean="0">
                <a:solidFill>
                  <a:schemeClr val="tx1"/>
                </a:solidFill>
              </a:rPr>
              <a:t>?   </a:t>
            </a:r>
            <a:r>
              <a:rPr lang="cs-CZ" sz="2900" dirty="0" smtClean="0">
                <a:solidFill>
                  <a:schemeClr val="tx1"/>
                </a:solidFill>
              </a:rPr>
              <a:t>=&gt;</a:t>
            </a:r>
            <a:endParaRPr lang="cs-CZ" sz="29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6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cs-CZ" sz="3400" b="1" dirty="0" smtClean="0">
                <a:solidFill>
                  <a:schemeClr val="tx1"/>
                </a:solidFill>
              </a:rPr>
              <a:t>úspěšnost </a:t>
            </a:r>
            <a:r>
              <a:rPr lang="cs-CZ" sz="3400" b="1" dirty="0">
                <a:solidFill>
                  <a:schemeClr val="tx1"/>
                </a:solidFill>
              </a:rPr>
              <a:t>H-žáků x </a:t>
            </a:r>
            <a:r>
              <a:rPr lang="cs-CZ" sz="3400" b="1" dirty="0" err="1">
                <a:solidFill>
                  <a:schemeClr val="tx1"/>
                </a:solidFill>
              </a:rPr>
              <a:t>NeH</a:t>
            </a:r>
            <a:r>
              <a:rPr lang="cs-CZ" sz="3400" b="1" dirty="0">
                <a:solidFill>
                  <a:schemeClr val="tx1"/>
                </a:solidFill>
              </a:rPr>
              <a:t>-žáků </a:t>
            </a:r>
            <a:r>
              <a:rPr lang="cs-CZ" sz="3400" b="1" dirty="0" smtClean="0">
                <a:solidFill>
                  <a:schemeClr val="tx1"/>
                </a:solidFill>
              </a:rPr>
              <a:t>=&gt;  </a:t>
            </a:r>
            <a:r>
              <a:rPr lang="cs-CZ" sz="3400" b="1" dirty="0">
                <a:solidFill>
                  <a:schemeClr val="tx1"/>
                </a:solidFill>
              </a:rPr>
              <a:t>jiné hodnoty než </a:t>
            </a:r>
            <a:r>
              <a:rPr lang="cs-CZ" sz="3400" b="1" i="1" dirty="0" err="1">
                <a:solidFill>
                  <a:schemeClr val="tx1"/>
                </a:solidFill>
              </a:rPr>
              <a:t>plausible</a:t>
            </a:r>
            <a:r>
              <a:rPr lang="cs-CZ" sz="3400" b="1" i="1" dirty="0">
                <a:solidFill>
                  <a:schemeClr val="tx1"/>
                </a:solidFill>
              </a:rPr>
              <a:t> </a:t>
            </a:r>
            <a:r>
              <a:rPr lang="cs-CZ" sz="3400" b="1" i="1" dirty="0" err="1" smtClean="0">
                <a:solidFill>
                  <a:schemeClr val="tx1"/>
                </a:solidFill>
              </a:rPr>
              <a:t>values</a:t>
            </a:r>
            <a:r>
              <a:rPr lang="cs-CZ" sz="3400" b="1" i="1" dirty="0" smtClean="0">
                <a:solidFill>
                  <a:schemeClr val="tx1"/>
                </a:solidFill>
              </a:rPr>
              <a:t> </a:t>
            </a:r>
            <a:r>
              <a:rPr lang="cs-CZ" sz="3400" b="1" dirty="0" smtClean="0">
                <a:solidFill>
                  <a:schemeClr val="tx1"/>
                </a:solidFill>
              </a:rPr>
              <a:t>(TIMSS)</a:t>
            </a:r>
            <a:endParaRPr lang="cs-CZ" sz="3400" b="1" dirty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endParaRPr lang="cs-CZ" sz="2900" dirty="0" smtClean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6" y="0"/>
            <a:ext cx="2428097" cy="29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78691"/>
            <a:ext cx="10258522" cy="886691"/>
          </a:xfrm>
        </p:spPr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773382"/>
            <a:ext cx="11166764" cy="4068318"/>
          </a:xfrm>
        </p:spPr>
        <p:txBody>
          <a:bodyPr>
            <a:normAutofit fontScale="85000" lnSpcReduction="10000"/>
          </a:bodyPr>
          <a:lstStyle/>
          <a:p>
            <a:pPr marL="384048" lvl="2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Nutné expertně odlišit  H-úlohy, </a:t>
            </a:r>
            <a:r>
              <a:rPr lang="cs-CZ" sz="2400" b="1" dirty="0" err="1" smtClean="0">
                <a:solidFill>
                  <a:schemeClr val="tx1"/>
                </a:solidFill>
              </a:rPr>
              <a:t>neH</a:t>
            </a:r>
            <a:r>
              <a:rPr lang="cs-CZ" sz="2400" b="1" dirty="0" smtClean="0">
                <a:solidFill>
                  <a:schemeClr val="tx1"/>
                </a:solidFill>
              </a:rPr>
              <a:t>-úlohy, NEUTR-úlohy:</a:t>
            </a:r>
          </a:p>
          <a:p>
            <a:pPr marL="384048" lvl="2" indent="0">
              <a:lnSpc>
                <a:spcPct val="100000"/>
              </a:lnSpc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841248" lvl="2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rgbClr val="AA4016"/>
                </a:solidFill>
              </a:rPr>
              <a:t>matematika </a:t>
            </a:r>
            <a:r>
              <a:rPr lang="cs-CZ" sz="2400" b="1" dirty="0">
                <a:solidFill>
                  <a:srgbClr val="AA4016"/>
                </a:solidFill>
              </a:rPr>
              <a:t>celkem </a:t>
            </a:r>
            <a:r>
              <a:rPr lang="cs-CZ" sz="2400" b="1" dirty="0">
                <a:solidFill>
                  <a:schemeClr val="tx1"/>
                </a:solidFill>
              </a:rPr>
              <a:t>= skór všech žákovských odpovědí na všechny otázky</a:t>
            </a:r>
          </a:p>
          <a:p>
            <a:pPr marL="841248" lvl="2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>
                <a:solidFill>
                  <a:srgbClr val="AA4016"/>
                </a:solidFill>
              </a:rPr>
              <a:t>H-úlohy</a:t>
            </a:r>
            <a:r>
              <a:rPr lang="cs-CZ" sz="2400" b="1" dirty="0">
                <a:solidFill>
                  <a:schemeClr val="tx1"/>
                </a:solidFill>
              </a:rPr>
              <a:t> = skór všech žákovských odpovědí na H-úlohy</a:t>
            </a:r>
          </a:p>
          <a:p>
            <a:pPr marL="841248" lvl="2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 err="1">
                <a:solidFill>
                  <a:srgbClr val="AA4016"/>
                </a:solidFill>
              </a:rPr>
              <a:t>neH</a:t>
            </a:r>
            <a:r>
              <a:rPr lang="cs-CZ" sz="2400" b="1" dirty="0">
                <a:solidFill>
                  <a:srgbClr val="AA4016"/>
                </a:solidFill>
              </a:rPr>
              <a:t>-úlohy</a:t>
            </a:r>
            <a:r>
              <a:rPr lang="cs-CZ" sz="2400" b="1" dirty="0">
                <a:solidFill>
                  <a:schemeClr val="tx1"/>
                </a:solidFill>
              </a:rPr>
              <a:t> = skór všech žákovských odpovědí na </a:t>
            </a:r>
            <a:r>
              <a:rPr lang="cs-CZ" sz="2400" b="1" dirty="0" err="1">
                <a:solidFill>
                  <a:schemeClr val="tx1"/>
                </a:solidFill>
              </a:rPr>
              <a:t>neH</a:t>
            </a:r>
            <a:r>
              <a:rPr lang="cs-CZ" sz="2400" b="1" dirty="0">
                <a:solidFill>
                  <a:schemeClr val="tx1"/>
                </a:solidFill>
              </a:rPr>
              <a:t>-úlohy</a:t>
            </a:r>
          </a:p>
          <a:p>
            <a:pPr marL="841248" lvl="2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>
                <a:solidFill>
                  <a:srgbClr val="AA4016"/>
                </a:solidFill>
              </a:rPr>
              <a:t>neutrální úlohy </a:t>
            </a:r>
            <a:r>
              <a:rPr lang="cs-CZ" sz="2400" b="1" dirty="0">
                <a:solidFill>
                  <a:schemeClr val="tx1"/>
                </a:solidFill>
              </a:rPr>
              <a:t>= skór všech žákovských odpovědí na neutrální </a:t>
            </a:r>
            <a:r>
              <a:rPr lang="cs-CZ" sz="2400" b="1" dirty="0" smtClean="0">
                <a:solidFill>
                  <a:schemeClr val="tx1"/>
                </a:solidFill>
              </a:rPr>
              <a:t>úlohy</a:t>
            </a:r>
          </a:p>
          <a:p>
            <a:pPr marL="384048" lvl="2" indent="0">
              <a:lnSpc>
                <a:spcPct val="100000"/>
              </a:lnSpc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= paralela k </a:t>
            </a:r>
            <a:r>
              <a:rPr lang="cs-CZ" sz="2800" b="1" i="1" dirty="0" err="1" smtClean="0">
                <a:solidFill>
                  <a:schemeClr val="tx1"/>
                </a:solidFill>
              </a:rPr>
              <a:t>plausible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values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v TIMSS, „hladiny“ umožňující stanovit a srovnávat: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úspěch </a:t>
            </a:r>
            <a:r>
              <a:rPr lang="cs-CZ" sz="2400" b="1" dirty="0">
                <a:solidFill>
                  <a:schemeClr val="tx1"/>
                </a:solidFill>
              </a:rPr>
              <a:t>jednotlivých žáků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 a </a:t>
            </a:r>
            <a:r>
              <a:rPr lang="cs-CZ" sz="2400" b="1" dirty="0">
                <a:solidFill>
                  <a:schemeClr val="tx1"/>
                </a:solidFill>
              </a:rPr>
              <a:t>na základě toho </a:t>
            </a:r>
            <a:r>
              <a:rPr lang="cs-CZ" sz="2400" b="1" dirty="0" smtClean="0">
                <a:solidFill>
                  <a:schemeClr val="tx1"/>
                </a:solidFill>
              </a:rPr>
              <a:t>stanovit přínos </a:t>
            </a:r>
            <a:r>
              <a:rPr lang="cs-CZ" sz="2400" b="1" dirty="0">
                <a:solidFill>
                  <a:schemeClr val="tx1"/>
                </a:solidFill>
              </a:rPr>
              <a:t>H-m či </a:t>
            </a:r>
            <a:r>
              <a:rPr lang="cs-CZ" sz="2400" b="1" dirty="0" err="1">
                <a:solidFill>
                  <a:schemeClr val="tx1"/>
                </a:solidFill>
              </a:rPr>
              <a:t>neH</a:t>
            </a:r>
            <a:r>
              <a:rPr lang="cs-CZ" sz="2400" b="1" dirty="0">
                <a:solidFill>
                  <a:schemeClr val="tx1"/>
                </a:solidFill>
              </a:rPr>
              <a:t>-m</a:t>
            </a:r>
          </a:p>
          <a:p>
            <a:pPr marL="201168" lvl="1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68" y="73891"/>
            <a:ext cx="1535784" cy="18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78691"/>
            <a:ext cx="10258522" cy="886691"/>
          </a:xfrm>
        </p:spPr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TIMSS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773382"/>
            <a:ext cx="11166764" cy="4068318"/>
          </a:xfrm>
        </p:spPr>
        <p:txBody>
          <a:bodyPr>
            <a:normAutofit/>
          </a:bodyPr>
          <a:lstStyle/>
          <a:p>
            <a:pPr marL="566928" lvl="3" indent="0">
              <a:buNone/>
            </a:pPr>
            <a:endParaRPr lang="cs-CZ" sz="2400" i="1" dirty="0" smtClean="0">
              <a:solidFill>
                <a:schemeClr val="tx1"/>
              </a:solidFill>
            </a:endParaRPr>
          </a:p>
          <a:p>
            <a:pPr marL="384048" lvl="2" indent="0">
              <a:lnSpc>
                <a:spcPct val="100000"/>
              </a:lnSpc>
              <a:buNone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41" y="113389"/>
            <a:ext cx="2161624" cy="26390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" y="1188939"/>
            <a:ext cx="9630123" cy="4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78691"/>
            <a:ext cx="10258522" cy="8866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Hlavní výsledky výzkumu </a:t>
            </a:r>
            <a:r>
              <a:rPr lang="cs-CZ" sz="3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(s. 4–5)</a:t>
            </a: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551709"/>
            <a:ext cx="11166764" cy="4289991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H-třídy se liší v míře „věrnosti Hejného metodě“ (H-třídy bez H-učebnice se v některých parametrech blíží </a:t>
            </a:r>
            <a:r>
              <a:rPr lang="cs-CZ" sz="2400" b="1" dirty="0" err="1" smtClean="0">
                <a:solidFill>
                  <a:schemeClr val="tx1"/>
                </a:solidFill>
              </a:rPr>
              <a:t>neH</a:t>
            </a:r>
            <a:r>
              <a:rPr lang="cs-CZ" sz="2400" b="1" dirty="0" smtClean="0">
                <a:solidFill>
                  <a:schemeClr val="tx1"/>
                </a:solidFill>
              </a:rPr>
              <a:t>-žákům)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H- žáci dosáhli statisticky významně lepšího výsledku než </a:t>
            </a:r>
            <a:r>
              <a:rPr lang="cs-CZ" sz="2400" b="1" dirty="0" err="1" smtClean="0">
                <a:solidFill>
                  <a:schemeClr val="tx1"/>
                </a:solidFill>
              </a:rPr>
              <a:t>neH</a:t>
            </a:r>
            <a:r>
              <a:rPr lang="cs-CZ" sz="2400" b="1" dirty="0" smtClean="0">
                <a:solidFill>
                  <a:schemeClr val="tx1"/>
                </a:solidFill>
              </a:rPr>
              <a:t>-žáci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H-žáci dosahují prokazatelně lepších výsledků v úlohách, na které se H-m zaměřuje, v ostatních úlohách nejsou prokazatelně lepší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17" y="175491"/>
            <a:ext cx="1625758" cy="19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860" y="543276"/>
            <a:ext cx="10258522" cy="8866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Hlavní výsledky výzkumu </a:t>
            </a:r>
            <a:r>
              <a:rPr lang="cs-CZ" sz="3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(s. 4–5)</a:t>
            </a: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cs-CZ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773382"/>
            <a:ext cx="11166764" cy="4068318"/>
          </a:xfrm>
        </p:spPr>
        <p:txBody>
          <a:bodyPr/>
          <a:lstStyle/>
          <a:p>
            <a:pPr marL="384048" lvl="2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H-m se zaměřuje na osvojení náročnějších dovedností (používání znalostí a uvažování x prokazování znalostí), což odpovídá trendům vývoje TIMMS testů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Podle DIF analýzy se nepotvrdilo, že by H-žáci dosahovali statisticky horších výsledků v určitých oblastech matematiky </a:t>
            </a:r>
          </a:p>
          <a:p>
            <a:pPr marL="384048" lvl="2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</a:t>
            </a:r>
            <a:r>
              <a:rPr lang="cs-CZ" sz="2400" dirty="0" smtClean="0">
                <a:solidFill>
                  <a:schemeClr val="tx1"/>
                </a:solidFill>
              </a:rPr>
              <a:t>(s výjimkou jedné z konstrukčních úloh, srov. s. 34 a 71)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Při porovnávání postojů se neprokázalo, že by H-žáci měli kladnější vztah k matematice než </a:t>
            </a:r>
            <a:r>
              <a:rPr lang="cs-CZ" sz="2400" b="1" dirty="0" err="1" smtClean="0">
                <a:solidFill>
                  <a:schemeClr val="tx1"/>
                </a:solidFill>
              </a:rPr>
              <a:t>neH</a:t>
            </a:r>
            <a:r>
              <a:rPr lang="cs-CZ" sz="2400" b="1" dirty="0" smtClean="0">
                <a:solidFill>
                  <a:schemeClr val="tx1"/>
                </a:solidFill>
              </a:rPr>
              <a:t>-žáci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9" y="199860"/>
            <a:ext cx="1625758" cy="19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65355b-29c2-46b9-93e7-91c2051038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DCAFD68519794AA74AFB4B33D2C82E" ma:contentTypeVersion="17" ma:contentTypeDescription="Vytvoří nový dokument" ma:contentTypeScope="" ma:versionID="e653fe69c3126e8cb8312d1b36bd4057">
  <xsd:schema xmlns:xsd="http://www.w3.org/2001/XMLSchema" xmlns:xs="http://www.w3.org/2001/XMLSchema" xmlns:p="http://schemas.microsoft.com/office/2006/metadata/properties" xmlns:ns3="5e65355b-29c2-46b9-93e7-91c205103823" xmlns:ns4="7564e11c-effe-422f-a3e9-6c44c65a973b" targetNamespace="http://schemas.microsoft.com/office/2006/metadata/properties" ma:root="true" ma:fieldsID="a885ec8ae9d9bfd759f995cda832614c" ns3:_="" ns4:_="">
    <xsd:import namespace="5e65355b-29c2-46b9-93e7-91c205103823"/>
    <xsd:import namespace="7564e11c-effe-422f-a3e9-6c44c65a97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5355b-29c2-46b9-93e7-91c205103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e11c-effe-422f-a3e9-6c44c65a9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D54FD-3FBC-4C63-9925-A5462814A6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564e11c-effe-422f-a3e9-6c44c65a973b"/>
    <ds:schemaRef ds:uri="5e65355b-29c2-46b9-93e7-91c2051038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BBF29A-566F-461F-9ABE-2A7F12F91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65355b-29c2-46b9-93e7-91c205103823"/>
    <ds:schemaRef ds:uri="7564e11c-effe-422f-a3e9-6c44c65a9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50128-8D36-4DEF-96F6-FB2070E461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2806</TotalTime>
  <Words>1232</Words>
  <Application>Microsoft Office PowerPoint</Application>
  <PresentationFormat>Širokoúhlá obrazovka</PresentationFormat>
  <Paragraphs>207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 Black</vt:lpstr>
      <vt:lpstr>Arial Rounded MT Bold</vt:lpstr>
      <vt:lpstr>Calibri</vt:lpstr>
      <vt:lpstr>Calibri Light</vt:lpstr>
      <vt:lpstr>Wingdings</vt:lpstr>
      <vt:lpstr>Retrospektiva</vt:lpstr>
      <vt:lpstr>Sociální povaha kognitivních procesů   Co nám výsledky TIMSS nemohou říct o významu Hejného metody</vt:lpstr>
      <vt:lpstr>TIMSS A VÝZKUM</vt:lpstr>
      <vt:lpstr>TIMSS A VÝZKUM</vt:lpstr>
      <vt:lpstr>TIMSS A VÝZKUM</vt:lpstr>
      <vt:lpstr>TIMSS A VÝZKUM</vt:lpstr>
      <vt:lpstr>TIMSS A VÝZKUM</vt:lpstr>
      <vt:lpstr>TIMSS A VÝZKUM</vt:lpstr>
      <vt:lpstr> Hlavní výsledky výzkumu (s. 4–5) </vt:lpstr>
      <vt:lpstr> Hlavní výsledky výzkumu (s. 4–5) </vt:lpstr>
      <vt:lpstr>Vítězství pravdy?</vt:lpstr>
      <vt:lpstr>Realita výzkumů</vt:lpstr>
      <vt:lpstr>Náš výzkum a nadbytek dat</vt:lpstr>
      <vt:lpstr> Skeptická interpretace  </vt:lpstr>
      <vt:lpstr> Skeptická interpretace  </vt:lpstr>
      <vt:lpstr> Skeptická interpretace  </vt:lpstr>
      <vt:lpstr> Skeptická interpretace  </vt:lpstr>
      <vt:lpstr> Skeptická interpretace  </vt:lpstr>
      <vt:lpstr>       Skeptická interpretace                       </vt:lpstr>
      <vt:lpstr> Skeptická interpretace  </vt:lpstr>
      <vt:lpstr>Která interpretace je pravdivá?</vt:lpstr>
      <vt:lpstr>Vít Hejný a jiné paradigma</vt:lpstr>
      <vt:lpstr>Střet paradigmat</vt:lpstr>
      <vt:lpstr>Úspěch Hejného metody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povaha kognitivních procesů:   Co nám výsledky TIMSS nemohou říct o významu Hejného metody</dc:title>
  <dc:creator>Radim Šíp</dc:creator>
  <cp:lastModifiedBy>Radim Šíp</cp:lastModifiedBy>
  <cp:revision>139</cp:revision>
  <dcterms:created xsi:type="dcterms:W3CDTF">2023-11-19T21:37:09Z</dcterms:created>
  <dcterms:modified xsi:type="dcterms:W3CDTF">2023-11-30T22:31:34Z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0x01010094DCAFD68519794AA74AFB4B33D2C82E</vt:lpwstr>
  </property>
</Properties>
</file>