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1545A-0BCE-4060-9B9F-7DFB5A316887}" type="datetimeFigureOut">
              <a:rPr lang="cs-CZ" smtClean="0"/>
              <a:t>23.11.2024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E6275-FA6E-490A-A4E3-9A40209333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781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E6275-FA6E-490A-A4E3-9A4020933362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889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6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32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68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38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66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2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10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09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06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2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0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Přesunutí rovnic">
            <a:extLst>
              <a:ext uri="{FF2B5EF4-FFF2-40B4-BE49-F238E27FC236}">
                <a16:creationId xmlns:a16="http://schemas.microsoft.com/office/drawing/2014/main" id="{BD8E298F-9B41-9629-DA29-9FA246BC87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6438DDB-8CB2-E9B6-5BEA-5473432BB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6" y="643467"/>
            <a:ext cx="5452529" cy="3569242"/>
          </a:xfrm>
        </p:spPr>
        <p:txBody>
          <a:bodyPr anchor="t">
            <a:norm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Matematika pohybem a venku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FE04C9F-9EFB-D832-652C-1E17CB25D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9055" y="4551035"/>
            <a:ext cx="5449479" cy="1920240"/>
          </a:xfrm>
        </p:spPr>
        <p:txBody>
          <a:bodyPr anchor="b">
            <a:normAutofit/>
          </a:bodyPr>
          <a:lstStyle/>
          <a:p>
            <a:pPr algn="r"/>
            <a:r>
              <a:rPr lang="cs-CZ">
                <a:solidFill>
                  <a:schemeClr val="bg1"/>
                </a:solidFill>
              </a:rPr>
              <a:t>Mgr. Petra Prokopová Machalová</a:t>
            </a:r>
          </a:p>
        </p:txBody>
      </p:sp>
    </p:spTree>
    <p:extLst>
      <p:ext uri="{BB962C8B-B14F-4D97-AF65-F5344CB8AC3E}">
        <p14:creationId xmlns:p14="http://schemas.microsoft.com/office/powerpoint/2010/main" val="27767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7F5CB92-ECD7-C91F-B95F-BF55E0E830D0}"/>
              </a:ext>
            </a:extLst>
          </p:cNvPr>
          <p:cNvSpPr txBox="1"/>
          <p:nvPr/>
        </p:nvSpPr>
        <p:spPr>
          <a:xfrm>
            <a:off x="691117" y="533876"/>
            <a:ext cx="11217348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Řešit úkoly nám přináší potěšení. Přemýšlení, které vede k úspěchu, nám přináší pocit uspokojení či naplnění očekávání. </a:t>
            </a:r>
          </a:p>
          <a:p>
            <a:pPr algn="ctr"/>
            <a:endParaRPr lang="cs-CZ" sz="3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Neurovědci zjistili, že oblast mozku, v níž se odehrává učení, se překrývá s oblastí vnímání radosti, a proto se domnívají, že tyto dva systémy spolu souvisí.  </a:t>
            </a:r>
          </a:p>
          <a:p>
            <a:pPr algn="just"/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 tedy my, jako učitelé, můžeme udělat proto, aby se do našich škol žáci těšili?</a:t>
            </a:r>
          </a:p>
          <a:p>
            <a:pPr algn="just"/>
            <a:br>
              <a:rPr lang="cs-CZ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131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10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56CC27-22C6-A79D-BD8E-B0A1F6275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5"/>
            <a:ext cx="8276026" cy="33200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Děti/žáci tráví ve škole </a:t>
            </a:r>
            <a:r>
              <a:rPr lang="cs-CZ" sz="2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čtvrtinu až třetinu času </a:t>
            </a:r>
            <a:r>
              <a:rPr lang="cs-CZ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během pracovního týdne. Pohyb a pohybové aktivity ve škole tak zásadním způsobem přispívají </a:t>
            </a:r>
            <a:r>
              <a:rPr lang="cs-CZ" sz="2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celkového režimu dne/celkové pohybové zdatnosti</a:t>
            </a:r>
            <a:r>
              <a:rPr lang="cs-CZ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Našim cílem, jako učitelů, by tedy mělo být </a:t>
            </a:r>
            <a:r>
              <a:rPr lang="cs-CZ" sz="2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zvednout děti/žáky ze židlí </a:t>
            </a:r>
            <a:r>
              <a:rPr lang="cs-CZ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nabídnout jim výuku/přestávky tak, aby </a:t>
            </a:r>
            <a:r>
              <a:rPr lang="cs-CZ" sz="2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byli co nejvíce aktivní</a:t>
            </a:r>
            <a:r>
              <a:rPr lang="cs-CZ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Vytvořit tedy koncept aktivní školy.</a:t>
            </a:r>
            <a:endParaRPr lang="cs-CZ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4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92CB95-E1D2-F78E-0983-E1956666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/>
          </a:bodyPr>
          <a:lstStyle/>
          <a:p>
            <a:r>
              <a:rPr lang="cs-CZ" sz="3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pro nás znamená koncept aktivní školy?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E7D682-81B1-FBCD-9D06-E1763FE1D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5"/>
            <a:ext cx="8276026" cy="332003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Koncept propojuje podporu pohybové aktivity na třech úrovních:</a:t>
            </a:r>
          </a:p>
          <a:p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Aktivní škola</a:t>
            </a:r>
          </a:p>
          <a:p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Aktivní třída</a:t>
            </a:r>
          </a:p>
          <a:p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Aktivní žák</a:t>
            </a:r>
          </a:p>
          <a:p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Podpora pohybu probíhá ve čtyřech základních oblastech:</a:t>
            </a:r>
          </a:p>
          <a:p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Výuka TV</a:t>
            </a:r>
          </a:p>
          <a:p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Nabídka pohybových aktivit v zájmovém vzdělávání</a:t>
            </a:r>
          </a:p>
          <a:p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Organizace školních sportovních akcí/soutěží</a:t>
            </a:r>
          </a:p>
          <a:p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Organizace pohybového režimu ve škole v průběhu celého dne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4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E5C900-A969-0577-0F1B-3CBFFB70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4131"/>
            <a:ext cx="9144000" cy="756130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Proč je tedy důležité mít aktivní hodiny?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F1E21B6-59EE-184B-D890-8011F16A9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906" y="1206195"/>
            <a:ext cx="7436914" cy="3318559"/>
          </a:xfrm>
          <a:noFill/>
        </p:spPr>
        <p:txBody>
          <a:bodyPr>
            <a:no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cs-CZ" sz="2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Vzdělávací aspekty: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Lepší zapamatování učiva díky praktickému zapojení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Vyšší míra porozumění probírané látce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Rozvoj kritického myšlení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Propojování teorie s praxí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Efektivnější učení skrze vlastní zkušenost </a:t>
            </a:r>
            <a:endParaRPr lang="cs-CZ" sz="2000" dirty="0">
              <a:solidFill>
                <a:srgbClr val="FFFFFF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C963485-A08D-C819-A640-153AE3724A4F}"/>
              </a:ext>
            </a:extLst>
          </p:cNvPr>
          <p:cNvSpPr txBox="1"/>
          <p:nvPr/>
        </p:nvSpPr>
        <p:spPr>
          <a:xfrm>
            <a:off x="513906" y="3931797"/>
            <a:ext cx="3062176" cy="2246769"/>
          </a:xfrm>
          <a:prstGeom prst="rect">
            <a:avLst/>
          </a:prstGeom>
          <a:noFill/>
          <a:ln w="15875">
            <a:noFill/>
          </a:ln>
        </p:spPr>
        <p:txBody>
          <a:bodyPr wrap="square">
            <a:spAutoFit/>
          </a:bodyPr>
          <a:lstStyle/>
          <a:p>
            <a:r>
              <a:rPr lang="cs-CZ" sz="2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 Motivační aspekty:</a:t>
            </a: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Zvýšení zájmu o učivo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Větší zapojení všech žáků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Přirozená zvídavost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Radost z objevování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Snížení nudy a únavy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2294D87-0FAF-0720-8A16-D367A5D76D6F}"/>
              </a:ext>
            </a:extLst>
          </p:cNvPr>
          <p:cNvSpPr txBox="1"/>
          <p:nvPr/>
        </p:nvSpPr>
        <p:spPr>
          <a:xfrm>
            <a:off x="3695293" y="3931797"/>
            <a:ext cx="43867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 Sociální aspekty: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Rozvoj komunikačních dovedností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Učení se spolupráci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Vzájemná pomoc mezi žáky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Budování pozitivních vztahů ve třídě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Rozvoj empatie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677CB86-9299-097B-0AAD-61A1F7177712}"/>
              </a:ext>
            </a:extLst>
          </p:cNvPr>
          <p:cNvSpPr txBox="1"/>
          <p:nvPr/>
        </p:nvSpPr>
        <p:spPr>
          <a:xfrm>
            <a:off x="6868966" y="1010261"/>
            <a:ext cx="60977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4. Psychologické aspekty: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Snížení stresu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Budování sebedůvěry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Rozvoj samostatnosti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Podpora kreativity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Pozitivní atmosféra ve třídě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7CC1E89-04AD-C739-DF72-5AC79A37428E}"/>
              </a:ext>
            </a:extLst>
          </p:cNvPr>
          <p:cNvSpPr txBox="1"/>
          <p:nvPr/>
        </p:nvSpPr>
        <p:spPr>
          <a:xfrm>
            <a:off x="8538586" y="3337788"/>
            <a:ext cx="2758532" cy="284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cs-CZ" sz="2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5. Fyzické aspekty</a:t>
            </a:r>
            <a:r>
              <a:rPr lang="cs-CZ" sz="2000" b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Přirozený pohyb</a:t>
            </a:r>
            <a:endParaRPr lang="cs-CZ" sz="20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Prevence únavy </a:t>
            </a:r>
            <a:endParaRPr lang="cs-CZ" sz="20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Lepší koncentrace </a:t>
            </a:r>
            <a:endParaRPr lang="cs-CZ" sz="20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Střídání činností </a:t>
            </a:r>
            <a:endParaRPr lang="cs-CZ" sz="20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Aktivizace mozku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6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  <p:bldP spid="7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8AF608-C38B-582C-4CFA-256F4F4E0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si takovou hodinu můžeme vytvořit?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C8AE5A-BFD8-5436-33A3-E8EEF2584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048" y="1451052"/>
            <a:ext cx="10515600" cy="3803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MŠ</a:t>
            </a:r>
          </a:p>
          <a:p>
            <a:pPr marL="0" indent="0" algn="just">
              <a:buNone/>
            </a:pP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Principy v pedagogickém působení v předškolním vzdělávání nejsnáze aplikujeme, pokud dodržíme jednoduché pravidlo 60+60 pro děti s celodenním pobytem. Při celodenním pobytu dětí ve školce tak vytvoříme podmínky pro: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minut spontánních neřízených pohybových aktivit (chůze, hra na zahradě, hry v parku, hry na dětském hřišti, …); 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minut cílených organizovaných aktivit určených zejména k rozvoji pohybových dovedností, kondice a správného držení těla.</a:t>
            </a:r>
          </a:p>
          <a:p>
            <a:pPr marL="0" indent="0">
              <a:buNone/>
            </a:pP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Aktivity rozdělujeme do kratších celků (15–20 minut). Aktivity tak mohou plnit roli relaxační (spontánní aktivity) nebo vzdělávací (řízené aktivity).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25DC425-42B8-F8DC-C93D-02B5AD1B976B}"/>
              </a:ext>
            </a:extLst>
          </p:cNvPr>
          <p:cNvSpPr txBox="1"/>
          <p:nvPr/>
        </p:nvSpPr>
        <p:spPr>
          <a:xfrm>
            <a:off x="132203" y="5255046"/>
            <a:ext cx="118210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dopoledním programu je vhodné zařadit nejméně 60 minut (s ohledem na počasí a roční období) a v tuto dobu je snazší zařadit větší část řízených aktivit, odpoledne doplnit rozsah na pravidlo 120 minut denně spíše spontánních aktivit.</a:t>
            </a:r>
          </a:p>
        </p:txBody>
      </p:sp>
      <p:pic>
        <p:nvPicPr>
          <p:cNvPr id="7" name="Obrázek 6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026DD04D-C59D-E7DC-D583-083D8BBBE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80" t="23515" r="26918" b="7113"/>
          <a:stretch/>
        </p:blipFill>
        <p:spPr bwMode="auto">
          <a:xfrm>
            <a:off x="9699171" y="95350"/>
            <a:ext cx="2373086" cy="1717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318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9D7B7-3A91-3A6C-4FB6-70975B40F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 si takovou hodinu můžeme vytvořit?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3A099B-A68C-7CD1-C5D4-0B34AA606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ZŠ/SŠ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Zeptáme se na to umělé inteligence:</a:t>
            </a:r>
          </a:p>
          <a:p>
            <a:pPr marL="0" indent="0" algn="just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Chat GPT 4 … zadejte otázku: Jak zařadit pohyb do výuky matematiky?</a:t>
            </a:r>
          </a:p>
          <a:p>
            <a:pPr marL="0" indent="0">
              <a:buNone/>
            </a:pPr>
            <a:r>
              <a:rPr lang="pl-PL" b="0" i="0" dirty="0">
                <a:solidFill>
                  <a:srgbClr val="FFFFFF"/>
                </a:solidFill>
                <a:effectLst/>
                <a:latin typeface="Red Hat Display"/>
              </a:rPr>
              <a:t>ak zařadit pohyb do výuky matematiky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54A5556-6950-73E0-1EED-A0169AA58627}"/>
              </a:ext>
            </a:extLst>
          </p:cNvPr>
          <p:cNvSpPr txBox="1"/>
          <p:nvPr/>
        </p:nvSpPr>
        <p:spPr>
          <a:xfrm>
            <a:off x="1467186" y="4187489"/>
            <a:ext cx="9257627" cy="158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Tzv. sedavé chování je typické i pro školní prostředí. Pokud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škola aktivně nepodporuje kompenzaci sezení a pohybové inaktivity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žáci samotní nemohou tento stav ovlivnit. Současné studie potvrzují, že ani pravidelné pohybové aktivity konané tři vyučovací hodiny týdně (disponibilní hodina TV nebo kroužek) nemají dostatečný kompenzační mechanismus a je nutné pokusit se ovlivnit pohybový režim každého dne.</a:t>
            </a:r>
          </a:p>
          <a:p>
            <a:pPr algn="r"/>
            <a:r>
              <a:rPr lang="cs-CZ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(AKTIVNÍ ŠKOLA – Podpora pohybových aktivit dětí a žáků)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F42A7CD-8097-A31B-47D7-9FDAD09E5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714" y="265426"/>
            <a:ext cx="1083959" cy="240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345284641 6264223413673764 2543315892244422090 n">
            <a:extLst>
              <a:ext uri="{FF2B5EF4-FFF2-40B4-BE49-F238E27FC236}">
                <a16:creationId xmlns:a16="http://schemas.microsoft.com/office/drawing/2014/main" id="{D0811275-05A4-1E1A-0A19-670ED4E2A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916" y="1331767"/>
            <a:ext cx="3065719" cy="137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7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A60E32B0-1EF4-24B6-8057-7F701E433CA0}"/>
              </a:ext>
            </a:extLst>
          </p:cNvPr>
          <p:cNvSpPr txBox="1"/>
          <p:nvPr/>
        </p:nvSpPr>
        <p:spPr>
          <a:xfrm>
            <a:off x="1335459" y="2167116"/>
            <a:ext cx="89264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Zájmové vzdělávání/školní družina</a:t>
            </a:r>
          </a:p>
          <a:p>
            <a:endParaRPr lang="cs-CZ" dirty="0"/>
          </a:p>
          <a:p>
            <a:endParaRPr lang="cs-CZ" dirty="0"/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http://www.novaskolaops.cz/inovace-svp-v-druzinach/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139C8EF-8558-B0B0-A2DC-1D8796C6AF79}"/>
              </a:ext>
            </a:extLst>
          </p:cNvPr>
          <p:cNvSpPr txBox="1"/>
          <p:nvPr/>
        </p:nvSpPr>
        <p:spPr>
          <a:xfrm>
            <a:off x="1255923" y="845410"/>
            <a:ext cx="101575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 si takovou hodinu můžeme vytvořit?</a:t>
            </a: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6A0789D1-5D50-D1FF-0D7A-C7D976CBB4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105247" cy="210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93F99C1-C1EA-A843-63F3-4A7193574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2" y="3276599"/>
            <a:ext cx="3091543" cy="309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1BFE875B-F7DF-85A9-E5D3-83DAF2346B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95" t="29002" r="32871" b="29845"/>
          <a:stretch/>
        </p:blipFill>
        <p:spPr bwMode="auto">
          <a:xfrm>
            <a:off x="1335459" y="3630936"/>
            <a:ext cx="5954486" cy="30203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604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46714D6-89AB-5297-B3A0-9135526E5073}"/>
              </a:ext>
            </a:extLst>
          </p:cNvPr>
          <p:cNvSpPr txBox="1"/>
          <p:nvPr/>
        </p:nvSpPr>
        <p:spPr>
          <a:xfrm>
            <a:off x="3048000" y="307505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F1CDCB9-628F-270F-1360-91A44483C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491" y="4033951"/>
            <a:ext cx="2107018" cy="210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849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9588F7F-2A45-FEE0-0AE4-437E13E05F47}"/>
              </a:ext>
            </a:extLst>
          </p:cNvPr>
          <p:cNvSpPr txBox="1"/>
          <p:nvPr/>
        </p:nvSpPr>
        <p:spPr>
          <a:xfrm>
            <a:off x="2479158" y="2086228"/>
            <a:ext cx="72336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Kulatý stůl:</a:t>
            </a:r>
          </a:p>
          <a:p>
            <a:pPr algn="ctr"/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Školy, do kterých se žáci těší</a:t>
            </a:r>
          </a:p>
        </p:txBody>
      </p:sp>
    </p:spTree>
    <p:extLst>
      <p:ext uri="{BB962C8B-B14F-4D97-AF65-F5344CB8AC3E}">
        <p14:creationId xmlns:p14="http://schemas.microsoft.com/office/powerpoint/2010/main" val="2273094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otiv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</TotalTime>
  <Words>613</Words>
  <Application>Microsoft Office PowerPoint</Application>
  <PresentationFormat>Širokoúhlá obrazovka</PresentationFormat>
  <Paragraphs>79</Paragraphs>
  <Slides>11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Red Hat Display</vt:lpstr>
      <vt:lpstr>Times New Roman</vt:lpstr>
      <vt:lpstr>Office Theme</vt:lpstr>
      <vt:lpstr>Matematika pohybem a venku</vt:lpstr>
      <vt:lpstr>Prezentace aplikace PowerPoint</vt:lpstr>
      <vt:lpstr>Co pro nás znamená koncept aktivní školy?</vt:lpstr>
      <vt:lpstr>Proč je tedy důležité mít aktivní hodiny?</vt:lpstr>
      <vt:lpstr>Jak si takovou hodinu můžeme vytvořit?</vt:lpstr>
      <vt:lpstr>Jak si takovou hodinu můžeme vytvořit?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Prokopová Machalová Petra</dc:creator>
  <cp:lastModifiedBy>Prokopová Machalová Petra</cp:lastModifiedBy>
  <cp:revision>3</cp:revision>
  <dcterms:created xsi:type="dcterms:W3CDTF">2024-11-23T04:17:18Z</dcterms:created>
  <dcterms:modified xsi:type="dcterms:W3CDTF">2024-11-23T14:40:37Z</dcterms:modified>
</cp:coreProperties>
</file>